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333" autoAdjust="0"/>
  </p:normalViewPr>
  <p:slideViewPr>
    <p:cSldViewPr snapToGrid="0">
      <p:cViewPr>
        <p:scale>
          <a:sx n="100" d="100"/>
          <a:sy n="100" d="100"/>
        </p:scale>
        <p:origin x="756" y="-248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8693"/>
          </a:xfrm>
          <a:prstGeom prst="rect">
            <a:avLst/>
          </a:prstGeom>
        </p:spPr>
        <p:txBody>
          <a:bodyPr vert="horz" lIns="91440" tIns="45720" rIns="91440" bIns="45720" rtlCol="0"/>
          <a:lstStyle>
            <a:lvl1pPr algn="r">
              <a:defRPr sz="1200"/>
            </a:lvl1pPr>
          </a:lstStyle>
          <a:p>
            <a:fld id="{11FD4597-375C-4592-BD9A-D372C4E410DC}"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40" tIns="45720" rIns="91440" bIns="45720" rtlCol="0" anchor="b"/>
          <a:lstStyle>
            <a:lvl1pPr algn="r">
              <a:defRPr sz="1200"/>
            </a:lvl1pPr>
          </a:lstStyle>
          <a:p>
            <a:fld id="{A68F4142-8638-4DE6-8263-927F18E8E61E}" type="slidenum">
              <a:rPr kumimoji="1" lang="ja-JP" altLang="en-US" smtClean="0"/>
              <a:t>‹#›</a:t>
            </a:fld>
            <a:endParaRPr kumimoji="1" lang="ja-JP" altLang="en-US"/>
          </a:p>
        </p:txBody>
      </p:sp>
    </p:spTree>
    <p:extLst>
      <p:ext uri="{BB962C8B-B14F-4D97-AF65-F5344CB8AC3E}">
        <p14:creationId xmlns:p14="http://schemas.microsoft.com/office/powerpoint/2010/main" val="2582245280"/>
      </p:ext>
    </p:extLst>
  </p:cSld>
  <p:clrMap bg1="lt1" tx1="dk1" bg2="lt2" tx2="dk2" accent1="accent1" accent2="accent2" accent3="accent3" accent4="accent4" accent5="accent5" accent6="accent6" hlink="hlink" folHlink="folHlink"/>
  <p:notesStyle>
    <a:lvl1pPr marL="0" algn="l" defTabSz="995450" rtl="0" eaLnBrk="1" latinLnBrk="0" hangingPunct="1">
      <a:defRPr kumimoji="1" sz="1306" kern="1200">
        <a:solidFill>
          <a:schemeClr val="tx1"/>
        </a:solidFill>
        <a:latin typeface="+mn-lt"/>
        <a:ea typeface="+mn-ea"/>
        <a:cs typeface="+mn-cs"/>
      </a:defRPr>
    </a:lvl1pPr>
    <a:lvl2pPr marL="497724" algn="l" defTabSz="995450" rtl="0" eaLnBrk="1" latinLnBrk="0" hangingPunct="1">
      <a:defRPr kumimoji="1" sz="1306" kern="1200">
        <a:solidFill>
          <a:schemeClr val="tx1"/>
        </a:solidFill>
        <a:latin typeface="+mn-lt"/>
        <a:ea typeface="+mn-ea"/>
        <a:cs typeface="+mn-cs"/>
      </a:defRPr>
    </a:lvl2pPr>
    <a:lvl3pPr marL="995450" algn="l" defTabSz="995450" rtl="0" eaLnBrk="1" latinLnBrk="0" hangingPunct="1">
      <a:defRPr kumimoji="1" sz="1306" kern="1200">
        <a:solidFill>
          <a:schemeClr val="tx1"/>
        </a:solidFill>
        <a:latin typeface="+mn-lt"/>
        <a:ea typeface="+mn-ea"/>
        <a:cs typeface="+mn-cs"/>
      </a:defRPr>
    </a:lvl3pPr>
    <a:lvl4pPr marL="1493174" algn="l" defTabSz="995450" rtl="0" eaLnBrk="1" latinLnBrk="0" hangingPunct="1">
      <a:defRPr kumimoji="1" sz="1306" kern="1200">
        <a:solidFill>
          <a:schemeClr val="tx1"/>
        </a:solidFill>
        <a:latin typeface="+mn-lt"/>
        <a:ea typeface="+mn-ea"/>
        <a:cs typeface="+mn-cs"/>
      </a:defRPr>
    </a:lvl4pPr>
    <a:lvl5pPr marL="1990899" algn="l" defTabSz="995450" rtl="0" eaLnBrk="1" latinLnBrk="0" hangingPunct="1">
      <a:defRPr kumimoji="1" sz="1306" kern="1200">
        <a:solidFill>
          <a:schemeClr val="tx1"/>
        </a:solidFill>
        <a:latin typeface="+mn-lt"/>
        <a:ea typeface="+mn-ea"/>
        <a:cs typeface="+mn-cs"/>
      </a:defRPr>
    </a:lvl5pPr>
    <a:lvl6pPr marL="2488622" algn="l" defTabSz="995450" rtl="0" eaLnBrk="1" latinLnBrk="0" hangingPunct="1">
      <a:defRPr kumimoji="1" sz="1306" kern="1200">
        <a:solidFill>
          <a:schemeClr val="tx1"/>
        </a:solidFill>
        <a:latin typeface="+mn-lt"/>
        <a:ea typeface="+mn-ea"/>
        <a:cs typeface="+mn-cs"/>
      </a:defRPr>
    </a:lvl6pPr>
    <a:lvl7pPr marL="2986349" algn="l" defTabSz="995450" rtl="0" eaLnBrk="1" latinLnBrk="0" hangingPunct="1">
      <a:defRPr kumimoji="1" sz="1306" kern="1200">
        <a:solidFill>
          <a:schemeClr val="tx1"/>
        </a:solidFill>
        <a:latin typeface="+mn-lt"/>
        <a:ea typeface="+mn-ea"/>
        <a:cs typeface="+mn-cs"/>
      </a:defRPr>
    </a:lvl7pPr>
    <a:lvl8pPr marL="3484073" algn="l" defTabSz="995450" rtl="0" eaLnBrk="1" latinLnBrk="0" hangingPunct="1">
      <a:defRPr kumimoji="1" sz="1306" kern="1200">
        <a:solidFill>
          <a:schemeClr val="tx1"/>
        </a:solidFill>
        <a:latin typeface="+mn-lt"/>
        <a:ea typeface="+mn-ea"/>
        <a:cs typeface="+mn-cs"/>
      </a:defRPr>
    </a:lvl8pPr>
    <a:lvl9pPr marL="3981798" algn="l" defTabSz="995450"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7738" y="1243013"/>
            <a:ext cx="237172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68F4142-8638-4DE6-8263-927F18E8E61E}" type="slidenum">
              <a:rPr kumimoji="1" lang="ja-JP" altLang="en-US" smtClean="0"/>
              <a:t>2</a:t>
            </a:fld>
            <a:endParaRPr kumimoji="1" lang="ja-JP" altLang="en-US"/>
          </a:p>
        </p:txBody>
      </p:sp>
    </p:spTree>
    <p:extLst>
      <p:ext uri="{BB962C8B-B14F-4D97-AF65-F5344CB8AC3E}">
        <p14:creationId xmlns:p14="http://schemas.microsoft.com/office/powerpoint/2010/main" val="420045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335200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1782064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20169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404070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1628880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20717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973196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141382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00788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392010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1393C6-E50D-4ED4-A2CC-7DAA7D3E771F}"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01287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71393C6-E50D-4ED4-A2CC-7DAA7D3E771F}" type="datetimeFigureOut">
              <a:rPr kumimoji="1" lang="ja-JP" altLang="en-US" smtClean="0"/>
              <a:t>2025/2/13</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F1F9FD1-EB63-4349-990D-5431EAE360EE}" type="slidenum">
              <a:rPr kumimoji="1" lang="ja-JP" altLang="en-US" smtClean="0"/>
              <a:t>‹#›</a:t>
            </a:fld>
            <a:endParaRPr kumimoji="1" lang="ja-JP" altLang="en-US"/>
          </a:p>
        </p:txBody>
      </p:sp>
    </p:spTree>
    <p:extLst>
      <p:ext uri="{BB962C8B-B14F-4D97-AF65-F5344CB8AC3E}">
        <p14:creationId xmlns:p14="http://schemas.microsoft.com/office/powerpoint/2010/main" val="2539829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mailto:sangyoshinko@city.atami.shizuoka.jp"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no-reply@logoform.jp" TargetMode="External"/><Relationship Id="rId5" Type="http://schemas.openxmlformats.org/officeDocument/2006/relationships/hyperlink" Target="https://logoform.jp/form/3Rhu/924348" TargetMode="External"/><Relationship Id="rId4" Type="http://schemas.openxmlformats.org/officeDocument/2006/relationships/hyperlink" Target="https://logoform.jp/form/3Rhu/924322"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97147" y="-10513"/>
            <a:ext cx="7191375" cy="103822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en-US" altLang="ja-JP" sz="2400" b="1" u="sng" dirty="0">
                <a:solidFill>
                  <a:schemeClr val="tx1"/>
                </a:solidFill>
                <a:latin typeface="HG丸ｺﾞｼｯｸM-PRO" panose="020F0600000000000000" pitchFamily="50" charset="-128"/>
                <a:ea typeface="HG丸ｺﾞｼｯｸM-PRO" panose="020F0600000000000000" pitchFamily="50" charset="-128"/>
              </a:rPr>
              <a:t>R7</a:t>
            </a:r>
            <a:r>
              <a:rPr kumimoji="1" lang="ja-JP" altLang="en-US" sz="2400" b="1" u="sng" dirty="0">
                <a:solidFill>
                  <a:schemeClr val="tx1"/>
                </a:solidFill>
                <a:latin typeface="HG丸ｺﾞｼｯｸM-PRO" panose="020F0600000000000000" pitchFamily="50" charset="-128"/>
                <a:ea typeface="HG丸ｺﾞｼｯｸM-PRO" panose="020F0600000000000000" pitchFamily="50" charset="-128"/>
              </a:rPr>
              <a:t>熱海市エネルギー・物価高騰対策支援金</a:t>
            </a:r>
            <a:endParaRPr kumimoji="1" lang="en-US" altLang="ja-JP" sz="2400" b="1"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529569" y="1113686"/>
            <a:ext cx="6598960"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エネルギー価格及び物価高騰により経済的な影響を受けている事業者等の皆様の事業継続の下支えを行うために、支援金を支給します。</a:t>
            </a:r>
            <a:endParaRPr kumimoji="1" lang="en-US" altLang="ja-JP" dirty="0">
              <a:latin typeface="Meiryo UI" panose="020B0604030504040204" pitchFamily="50" charset="-128"/>
              <a:ea typeface="Meiryo UI" panose="020B0604030504040204" pitchFamily="50" charset="-128"/>
            </a:endParaRPr>
          </a:p>
        </p:txBody>
      </p:sp>
      <p:sp>
        <p:nvSpPr>
          <p:cNvPr id="8" name="角丸四角形 7"/>
          <p:cNvSpPr/>
          <p:nvPr/>
        </p:nvSpPr>
        <p:spPr>
          <a:xfrm>
            <a:off x="696771" y="2042622"/>
            <a:ext cx="6143625" cy="2187635"/>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kumimoji="1" lang="ja-JP" altLang="en-US" sz="2400" b="1" dirty="0">
                <a:solidFill>
                  <a:schemeClr val="tx1"/>
                </a:solidFill>
                <a:latin typeface="ＭＳ ゴシック" panose="020B0609070205080204" pitchFamily="49" charset="-128"/>
                <a:ea typeface="ＭＳ ゴシック" panose="020B0609070205080204" pitchFamily="49" charset="-128"/>
              </a:rPr>
              <a:t>支援金額</a:t>
            </a:r>
            <a:endParaRPr kumimoji="1" lang="en-US" altLang="ja-JP" sz="2400" b="1" dirty="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500" b="1"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3200" b="1" u="sng" dirty="0">
                <a:solidFill>
                  <a:schemeClr val="tx1"/>
                </a:solidFill>
                <a:latin typeface="ＭＳ ゴシック" panose="020B0609070205080204" pitchFamily="49" charset="-128"/>
                <a:ea typeface="ＭＳ ゴシック" panose="020B0609070205080204" pitchFamily="49" charset="-128"/>
              </a:rPr>
              <a:t>法　人 ５万円</a:t>
            </a:r>
            <a:br>
              <a:rPr kumimoji="1" lang="en-US" altLang="ja-JP" sz="3200" b="1" u="sng" dirty="0">
                <a:solidFill>
                  <a:schemeClr val="tx1"/>
                </a:solidFill>
                <a:latin typeface="ＭＳ ゴシック" panose="020B0609070205080204" pitchFamily="49" charset="-128"/>
                <a:ea typeface="ＭＳ ゴシック" panose="020B0609070205080204" pitchFamily="49" charset="-128"/>
              </a:rPr>
            </a:br>
            <a:r>
              <a:rPr kumimoji="1" lang="ja-JP" altLang="en-US" sz="3200" b="1" u="sng" dirty="0">
                <a:solidFill>
                  <a:schemeClr val="tx1"/>
                </a:solidFill>
                <a:latin typeface="ＭＳ ゴシック" panose="020B0609070205080204" pitchFamily="49" charset="-128"/>
                <a:ea typeface="ＭＳ ゴシック" panose="020B0609070205080204" pitchFamily="49" charset="-128"/>
              </a:rPr>
              <a:t>個人事業者　２万円</a:t>
            </a:r>
            <a:endParaRPr kumimoji="1" lang="en-US" altLang="ja-JP" sz="3200" b="1" u="sng" dirty="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300" b="1" u="sng" dirty="0">
              <a:solidFill>
                <a:schemeClr val="tx1"/>
              </a:solidFill>
              <a:latin typeface="ＭＳ ゴシック" panose="020B0609070205080204" pitchFamily="49" charset="-128"/>
              <a:ea typeface="ＭＳ ゴシック" panose="020B0609070205080204" pitchFamily="49" charset="-128"/>
            </a:endParaRPr>
          </a:p>
          <a:p>
            <a:pPr algn="ctr"/>
            <a:endParaRPr kumimoji="1" lang="en-US" altLang="ja-JP" sz="500" b="1" dirty="0">
              <a:solidFill>
                <a:schemeClr val="tx1"/>
              </a:solidFill>
              <a:latin typeface="ＭＳ ゴシック" panose="020B0609070205080204" pitchFamily="49" charset="-128"/>
              <a:ea typeface="ＭＳ ゴシック" panose="020B0609070205080204" pitchFamily="49" charset="-128"/>
            </a:endParaRPr>
          </a:p>
          <a:p>
            <a:pPr algn="ct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市内外に複数の事業所</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店舗</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を有している場合であっても</a:t>
            </a:r>
            <a:endParaRPr kumimoji="1" lang="en-US" altLang="ja-JP" sz="1600" b="1"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600" b="1" dirty="0">
                <a:solidFill>
                  <a:schemeClr val="tx1"/>
                </a:solidFill>
                <a:latin typeface="ＭＳ ゴシック" panose="020B0609070205080204" pitchFamily="49" charset="-128"/>
                <a:ea typeface="ＭＳ ゴシック" panose="020B0609070205080204" pitchFamily="49" charset="-128"/>
              </a:rPr>
              <a:t>１法人</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事業者</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につき</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1</a:t>
            </a:r>
            <a:r>
              <a:rPr kumimoji="1" lang="ja-JP" altLang="en-US" sz="1600" b="1" dirty="0">
                <a:solidFill>
                  <a:schemeClr val="tx1"/>
                </a:solidFill>
                <a:latin typeface="ＭＳ ゴシック" panose="020B0609070205080204" pitchFamily="49" charset="-128"/>
                <a:ea typeface="ＭＳ ゴシック" panose="020B0609070205080204" pitchFamily="49" charset="-128"/>
              </a:rPr>
              <a:t>回限り</a:t>
            </a:r>
            <a:r>
              <a:rPr kumimoji="1" lang="en-US" altLang="ja-JP" sz="1600" b="1" dirty="0">
                <a:solidFill>
                  <a:schemeClr val="tx1"/>
                </a:solidFill>
                <a:latin typeface="ＭＳ ゴシック" panose="020B0609070205080204" pitchFamily="49" charset="-128"/>
                <a:ea typeface="ＭＳ ゴシック" panose="020B0609070205080204" pitchFamily="49" charset="-128"/>
              </a:rPr>
              <a:t>》</a:t>
            </a:r>
          </a:p>
        </p:txBody>
      </p:sp>
      <p:sp>
        <p:nvSpPr>
          <p:cNvPr id="9" name="テキスト ボックス 8"/>
          <p:cNvSpPr txBox="1"/>
          <p:nvPr/>
        </p:nvSpPr>
        <p:spPr>
          <a:xfrm>
            <a:off x="433386" y="4307782"/>
            <a:ext cx="6858000" cy="1184940"/>
          </a:xfrm>
          <a:prstGeom prst="rect">
            <a:avLst/>
          </a:prstGeom>
          <a:noFill/>
        </p:spPr>
        <p:txBody>
          <a:bodyPr wrap="square" rtlCol="0">
            <a:spAutoFit/>
          </a:bodyPr>
          <a:lstStyle/>
          <a:p>
            <a:r>
              <a:rPr kumimoji="1" lang="ja-JP" altLang="en-US" sz="2000" b="1" dirty="0">
                <a:latin typeface="ＭＳ ゴシック" panose="020B0609070205080204" pitchFamily="49" charset="-128"/>
                <a:ea typeface="ＭＳ ゴシック" panose="020B0609070205080204" pitchFamily="49" charset="-128"/>
              </a:rPr>
              <a:t>申請受付期間</a:t>
            </a:r>
            <a:endParaRPr kumimoji="1" lang="en-US" altLang="ja-JP" sz="2000" b="1" dirty="0">
              <a:latin typeface="ＭＳ ゴシック" panose="020B0609070205080204" pitchFamily="49" charset="-128"/>
              <a:ea typeface="ＭＳ ゴシック" panose="020B0609070205080204" pitchFamily="49" charset="-128"/>
            </a:endParaRPr>
          </a:p>
          <a:p>
            <a:endParaRPr kumimoji="1" lang="en-US" altLang="ja-JP" sz="300" b="1" dirty="0">
              <a:latin typeface="ＭＳ ゴシック" panose="020B0609070205080204" pitchFamily="49" charset="-128"/>
              <a:ea typeface="ＭＳ ゴシック" panose="020B0609070205080204" pitchFamily="49" charset="-128"/>
            </a:endParaRPr>
          </a:p>
          <a:p>
            <a:pPr algn="ctr"/>
            <a:r>
              <a:rPr kumimoji="1" lang="ja-JP" altLang="en-US" sz="2000" b="1" u="sng" dirty="0">
                <a:latin typeface="ＭＳ ゴシック" panose="020B0609070205080204" pitchFamily="49" charset="-128"/>
                <a:ea typeface="ＭＳ ゴシック" panose="020B0609070205080204" pitchFamily="49" charset="-128"/>
              </a:rPr>
              <a:t>令和７年４月７日</a:t>
            </a:r>
            <a:r>
              <a:rPr kumimoji="1" lang="en-US" altLang="ja-JP" sz="2000" b="1" u="sng" dirty="0">
                <a:latin typeface="ＭＳ ゴシック" panose="020B0609070205080204" pitchFamily="49" charset="-128"/>
                <a:ea typeface="ＭＳ ゴシック" panose="020B0609070205080204" pitchFamily="49" charset="-128"/>
              </a:rPr>
              <a:t>(</a:t>
            </a:r>
            <a:r>
              <a:rPr kumimoji="1" lang="ja-JP" altLang="en-US" sz="2000" b="1" u="sng" dirty="0">
                <a:latin typeface="ＭＳ ゴシック" panose="020B0609070205080204" pitchFamily="49" charset="-128"/>
                <a:ea typeface="ＭＳ ゴシック" panose="020B0609070205080204" pitchFamily="49" charset="-128"/>
              </a:rPr>
              <a:t>月</a:t>
            </a:r>
            <a:r>
              <a:rPr kumimoji="1" lang="en-US" altLang="ja-JP" sz="2000" b="1" u="sng" dirty="0">
                <a:latin typeface="ＭＳ ゴシック" panose="020B0609070205080204" pitchFamily="49" charset="-128"/>
                <a:ea typeface="ＭＳ ゴシック" panose="020B0609070205080204" pitchFamily="49" charset="-128"/>
              </a:rPr>
              <a:t>)</a:t>
            </a:r>
            <a:r>
              <a:rPr kumimoji="1" lang="ja-JP" altLang="en-US" sz="2000" b="1" u="sng" dirty="0">
                <a:latin typeface="ＭＳ ゴシック" panose="020B0609070205080204" pitchFamily="49" charset="-128"/>
                <a:ea typeface="ＭＳ ゴシック" panose="020B0609070205080204" pitchFamily="49" charset="-128"/>
              </a:rPr>
              <a:t>～令和７年６月３０日</a:t>
            </a:r>
            <a:r>
              <a:rPr kumimoji="1" lang="en-US" altLang="ja-JP" sz="2000" b="1" u="sng" dirty="0">
                <a:latin typeface="ＭＳ ゴシック" panose="020B0609070205080204" pitchFamily="49" charset="-128"/>
                <a:ea typeface="ＭＳ ゴシック" panose="020B0609070205080204" pitchFamily="49" charset="-128"/>
              </a:rPr>
              <a:t>(</a:t>
            </a:r>
            <a:r>
              <a:rPr kumimoji="1" lang="ja-JP" altLang="en-US" sz="2000" b="1" u="sng" dirty="0">
                <a:latin typeface="ＭＳ ゴシック" panose="020B0609070205080204" pitchFamily="49" charset="-128"/>
                <a:ea typeface="ＭＳ ゴシック" panose="020B0609070205080204" pitchFamily="49" charset="-128"/>
              </a:rPr>
              <a:t>月</a:t>
            </a:r>
            <a:r>
              <a:rPr kumimoji="1" lang="en-US" altLang="ja-JP" sz="1200" b="1" u="sng" dirty="0">
                <a:latin typeface="ＭＳ ゴシック" panose="020B0609070205080204" pitchFamily="49" charset="-128"/>
                <a:ea typeface="ＭＳ ゴシック" panose="020B0609070205080204" pitchFamily="49" charset="-128"/>
              </a:rPr>
              <a:t>)※</a:t>
            </a: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電子申請・郵送</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消印有効</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による申請は</a:t>
            </a:r>
            <a:r>
              <a:rPr kumimoji="1" lang="en-US" altLang="ja-JP" sz="1400" b="1" dirty="0">
                <a:latin typeface="ＭＳ ゴシック" panose="020B0609070205080204" pitchFamily="49" charset="-128"/>
                <a:ea typeface="ＭＳ ゴシック" panose="020B0609070205080204" pitchFamily="49" charset="-128"/>
              </a:rPr>
              <a:t>6</a:t>
            </a:r>
            <a:r>
              <a:rPr kumimoji="1" lang="ja-JP" altLang="en-US" sz="1400" b="1" dirty="0">
                <a:latin typeface="ＭＳ ゴシック" panose="020B0609070205080204" pitchFamily="49" charset="-128"/>
                <a:ea typeface="ＭＳ ゴシック" panose="020B0609070205080204" pitchFamily="49" charset="-128"/>
              </a:rPr>
              <a:t>月</a:t>
            </a:r>
            <a:r>
              <a:rPr kumimoji="1" lang="en-US" altLang="ja-JP" sz="1400" b="1" dirty="0">
                <a:latin typeface="ＭＳ ゴシック" panose="020B0609070205080204" pitchFamily="49" charset="-128"/>
                <a:ea typeface="ＭＳ ゴシック" panose="020B0609070205080204" pitchFamily="49" charset="-128"/>
              </a:rPr>
              <a:t>30</a:t>
            </a:r>
            <a:r>
              <a:rPr kumimoji="1" lang="ja-JP" altLang="en-US" sz="1400" b="1" dirty="0">
                <a:latin typeface="ＭＳ ゴシック" panose="020B0609070205080204" pitchFamily="49" charset="-128"/>
                <a:ea typeface="ＭＳ ゴシック" panose="020B0609070205080204" pitchFamily="49" charset="-128"/>
              </a:rPr>
              <a:t>日まで</a:t>
            </a:r>
            <a:br>
              <a:rPr kumimoji="1" lang="en-US" altLang="ja-JP" sz="1400" b="1" dirty="0">
                <a:latin typeface="ＭＳ ゴシック" panose="020B0609070205080204" pitchFamily="49" charset="-128"/>
                <a:ea typeface="ＭＳ ゴシック" panose="020B0609070205080204" pitchFamily="49" charset="-128"/>
              </a:rPr>
            </a:br>
            <a:r>
              <a:rPr kumimoji="1" lang="ja-JP" altLang="en-US" sz="1400" b="1" dirty="0">
                <a:latin typeface="ＭＳ ゴシック" panose="020B0609070205080204" pitchFamily="49" charset="-128"/>
                <a:ea typeface="ＭＳ ゴシック" panose="020B0609070205080204" pitchFamily="49" charset="-128"/>
              </a:rPr>
              <a:t>　　　 </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市役所</a:t>
            </a:r>
            <a:r>
              <a:rPr kumimoji="1" lang="en-US" altLang="ja-JP" sz="1400" b="1" dirty="0">
                <a:latin typeface="ＭＳ ゴシック" panose="020B0609070205080204" pitchFamily="49" charset="-128"/>
                <a:ea typeface="ＭＳ ゴシック" panose="020B0609070205080204" pitchFamily="49" charset="-128"/>
              </a:rPr>
              <a:t>3</a:t>
            </a:r>
            <a:r>
              <a:rPr kumimoji="1" lang="ja-JP" altLang="en-US" sz="1400" b="1" dirty="0">
                <a:latin typeface="ＭＳ ゴシック" panose="020B0609070205080204" pitchFamily="49" charset="-128"/>
                <a:ea typeface="ＭＳ ゴシック" panose="020B0609070205080204" pitchFamily="49" charset="-128"/>
              </a:rPr>
              <a:t>階産業振興室窓口への持参は</a:t>
            </a:r>
            <a:r>
              <a:rPr kumimoji="1" lang="en-US" altLang="ja-JP" sz="1400" b="1" dirty="0">
                <a:latin typeface="ＭＳ ゴシック" panose="020B0609070205080204" pitchFamily="49" charset="-128"/>
                <a:ea typeface="ＭＳ ゴシック" panose="020B0609070205080204" pitchFamily="49" charset="-128"/>
              </a:rPr>
              <a:t>6</a:t>
            </a:r>
            <a:r>
              <a:rPr kumimoji="1" lang="ja-JP" altLang="en-US" sz="1400" b="1" dirty="0">
                <a:latin typeface="ＭＳ ゴシック" panose="020B0609070205080204" pitchFamily="49" charset="-128"/>
                <a:ea typeface="ＭＳ ゴシック" panose="020B0609070205080204" pitchFamily="49" charset="-128"/>
              </a:rPr>
              <a:t>月</a:t>
            </a:r>
            <a:r>
              <a:rPr kumimoji="1" lang="en-US" altLang="ja-JP" sz="1400" b="1" dirty="0">
                <a:latin typeface="ＭＳ ゴシック" panose="020B0609070205080204" pitchFamily="49" charset="-128"/>
                <a:ea typeface="ＭＳ ゴシック" panose="020B0609070205080204" pitchFamily="49" charset="-128"/>
              </a:rPr>
              <a:t>30</a:t>
            </a:r>
            <a:r>
              <a:rPr kumimoji="1" lang="ja-JP" altLang="en-US" sz="1400" b="1" dirty="0">
                <a:latin typeface="ＭＳ ゴシック" panose="020B0609070205080204" pitchFamily="49" charset="-128"/>
                <a:ea typeface="ＭＳ ゴシック" panose="020B0609070205080204" pitchFamily="49" charset="-128"/>
              </a:rPr>
              <a:t>日</a:t>
            </a:r>
            <a:r>
              <a:rPr kumimoji="1" lang="en-US" altLang="ja-JP" sz="1400" b="1" dirty="0">
                <a:latin typeface="ＭＳ ゴシック" panose="020B0609070205080204" pitchFamily="49" charset="-128"/>
                <a:ea typeface="ＭＳ ゴシック" panose="020B0609070205080204" pitchFamily="49" charset="-128"/>
              </a:rPr>
              <a:t>17</a:t>
            </a:r>
            <a:r>
              <a:rPr kumimoji="1" lang="ja-JP" altLang="en-US" sz="1400" b="1" dirty="0">
                <a:latin typeface="ＭＳ ゴシック" panose="020B0609070205080204" pitchFamily="49" charset="-128"/>
                <a:ea typeface="ＭＳ ゴシック" panose="020B0609070205080204" pitchFamily="49" charset="-128"/>
              </a:rPr>
              <a:t>時</a:t>
            </a:r>
            <a:r>
              <a:rPr kumimoji="1" lang="en-US" altLang="ja-JP" sz="1400" b="1" dirty="0">
                <a:latin typeface="ＭＳ ゴシック" panose="020B0609070205080204" pitchFamily="49" charset="-128"/>
                <a:ea typeface="ＭＳ ゴシック" panose="020B0609070205080204" pitchFamily="49" charset="-128"/>
              </a:rPr>
              <a:t>15</a:t>
            </a:r>
            <a:r>
              <a:rPr kumimoji="1" lang="ja-JP" altLang="en-US" sz="1400" b="1" dirty="0">
                <a:latin typeface="ＭＳ ゴシック" panose="020B0609070205080204" pitchFamily="49" charset="-128"/>
                <a:ea typeface="ＭＳ ゴシック" panose="020B0609070205080204" pitchFamily="49" charset="-128"/>
              </a:rPr>
              <a:t>分まで</a:t>
            </a:r>
            <a:endParaRPr kumimoji="1" lang="en-US" altLang="ja-JP" sz="1400" b="1" dirty="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234950" y="5501235"/>
            <a:ext cx="6960894" cy="4588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dirty="0">
              <a:solidFill>
                <a:srgbClr val="FF0000"/>
              </a:solidFill>
            </a:endParaRPr>
          </a:p>
        </p:txBody>
      </p:sp>
      <p:sp>
        <p:nvSpPr>
          <p:cNvPr id="11" name="角丸四角形 10"/>
          <p:cNvSpPr/>
          <p:nvPr/>
        </p:nvSpPr>
        <p:spPr>
          <a:xfrm>
            <a:off x="363831" y="5573292"/>
            <a:ext cx="1136373" cy="288862"/>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b="1" dirty="0">
                <a:solidFill>
                  <a:schemeClr val="tx1"/>
                </a:solidFill>
                <a:latin typeface="ＭＳ ゴシック" panose="020B0609070205080204" pitchFamily="49" charset="-128"/>
                <a:ea typeface="ＭＳ ゴシック" panose="020B0609070205080204" pitchFamily="49" charset="-128"/>
              </a:rPr>
              <a:t>対象事業者</a:t>
            </a:r>
          </a:p>
        </p:txBody>
      </p:sp>
      <p:sp>
        <p:nvSpPr>
          <p:cNvPr id="15" name="テキスト ボックス 14"/>
          <p:cNvSpPr txBox="1"/>
          <p:nvPr/>
        </p:nvSpPr>
        <p:spPr>
          <a:xfrm>
            <a:off x="134920" y="5830748"/>
            <a:ext cx="7060924" cy="2612200"/>
          </a:xfrm>
          <a:prstGeom prst="rect">
            <a:avLst/>
          </a:prstGeom>
          <a:noFill/>
        </p:spPr>
        <p:txBody>
          <a:bodyPr wrap="square" rtlCol="0">
            <a:noAutofit/>
          </a:bodyPr>
          <a:lstStyle/>
          <a:p>
            <a:r>
              <a:rPr kumimoji="1" lang="ja-JP" altLang="en-US" sz="1400" b="1" dirty="0">
                <a:latin typeface="ＭＳ ゴシック" panose="020B0609070205080204" pitchFamily="49" charset="-128"/>
                <a:ea typeface="ＭＳ ゴシック" panose="020B0609070205080204" pitchFamily="49" charset="-128"/>
              </a:rPr>
              <a:t>・熱海市内に本社、本店もしくは支店を有し、事業を営む法人</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・熱海市内で事業を営む個人事業者</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・熱海市内に住民登録があり、市外で事業を営む個人事業者</a:t>
            </a:r>
            <a:br>
              <a:rPr kumimoji="1" lang="en-US" altLang="ja-JP" sz="1400" b="1" dirty="0">
                <a:solidFill>
                  <a:srgbClr val="FF0000"/>
                </a:solidFill>
                <a:latin typeface="ＭＳ ゴシック" panose="020B0609070205080204" pitchFamily="49" charset="-128"/>
                <a:ea typeface="ＭＳ ゴシック" panose="020B0609070205080204" pitchFamily="49" charset="-128"/>
              </a:rPr>
            </a:br>
            <a:r>
              <a:rPr kumimoji="1" lang="ja-JP" altLang="en-US" sz="1400" b="1" dirty="0">
                <a:latin typeface="ＭＳ ゴシック" panose="020B0609070205080204" pitchFamily="49" charset="-128"/>
                <a:ea typeface="ＭＳ ゴシック" panose="020B0609070205080204" pitchFamily="49" charset="-128"/>
              </a:rPr>
              <a:t>・熱海市内に所在地を置き、事業収入を得て活動する団体</a:t>
            </a:r>
            <a:endParaRPr kumimoji="1" lang="en-US" altLang="ja-JP" sz="1400" b="1" dirty="0">
              <a:latin typeface="ＭＳ ゴシック" panose="020B0609070205080204" pitchFamily="49" charset="-128"/>
              <a:ea typeface="ＭＳ ゴシック" panose="020B0609070205080204" pitchFamily="49" charset="-128"/>
            </a:endParaRPr>
          </a:p>
          <a:p>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　　　　　　　</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全ての要件を満たす必要があります</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・当該支援金申請時点において事業実態があり、</a:t>
            </a:r>
            <a:r>
              <a:rPr kumimoji="1" lang="ja-JP" altLang="en-US" sz="1400" b="1" u="sng" dirty="0">
                <a:latin typeface="ＭＳ ゴシック" panose="020B0609070205080204" pitchFamily="49" charset="-128"/>
                <a:ea typeface="ＭＳ ゴシック" panose="020B0609070205080204" pitchFamily="49" charset="-128"/>
              </a:rPr>
              <a:t>本支援金支給後も継続して事業を</a:t>
            </a:r>
            <a:endParaRPr kumimoji="1" lang="en-US" altLang="ja-JP" sz="1400" b="1" u="sng"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　</a:t>
            </a:r>
            <a:r>
              <a:rPr kumimoji="1" lang="ja-JP" altLang="en-US" sz="1400" b="1" u="sng" dirty="0">
                <a:latin typeface="ＭＳ ゴシック" panose="020B0609070205080204" pitchFamily="49" charset="-128"/>
                <a:ea typeface="ＭＳ ゴシック" panose="020B0609070205080204" pitchFamily="49" charset="-128"/>
              </a:rPr>
              <a:t>行う</a:t>
            </a:r>
            <a:r>
              <a:rPr kumimoji="1" lang="ja-JP" altLang="en-US" sz="1400" b="1" dirty="0">
                <a:latin typeface="ＭＳ ゴシック" panose="020B0609070205080204" pitchFamily="49" charset="-128"/>
                <a:ea typeface="ＭＳ ゴシック" panose="020B0609070205080204" pitchFamily="49" charset="-128"/>
              </a:rPr>
              <a:t>意思がある事業者</a:t>
            </a:r>
            <a:r>
              <a:rPr kumimoji="1" lang="en-US" altLang="ja-JP" sz="1400" b="1" dirty="0">
                <a:solidFill>
                  <a:schemeClr val="tx1"/>
                </a:solidFill>
              </a:rPr>
              <a:t>(</a:t>
            </a:r>
            <a:r>
              <a:rPr kumimoji="1" lang="ja-JP" altLang="en-US" sz="1400" b="1" dirty="0">
                <a:solidFill>
                  <a:schemeClr val="tx1"/>
                </a:solidFill>
              </a:rPr>
              <a:t>本支援金支給後、事業休業・廃止予定の事業者は支給対象</a:t>
            </a:r>
            <a:br>
              <a:rPr kumimoji="1" lang="en-US" altLang="ja-JP" sz="1400" b="1" dirty="0">
                <a:solidFill>
                  <a:schemeClr val="tx1"/>
                </a:solidFill>
              </a:rPr>
            </a:br>
            <a:r>
              <a:rPr kumimoji="1" lang="ja-JP" altLang="en-US" sz="1400" b="1" dirty="0">
                <a:solidFill>
                  <a:schemeClr val="tx1"/>
                </a:solidFill>
              </a:rPr>
              <a:t>　外となります</a:t>
            </a:r>
            <a:r>
              <a:rPr kumimoji="1" lang="en-US" altLang="ja-JP" sz="1400" b="1" dirty="0">
                <a:solidFill>
                  <a:schemeClr val="tx1"/>
                </a:solidFill>
              </a:rPr>
              <a:t>)</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・納期が到来した熱海市税を完納していること</a:t>
            </a:r>
            <a:r>
              <a:rPr kumimoji="1" lang="en-US" altLang="ja-JP" sz="1400" b="1" dirty="0">
                <a:latin typeface="ＭＳ ゴシック" panose="020B0609070205080204" pitchFamily="49" charset="-128"/>
                <a:ea typeface="ＭＳ ゴシック" panose="020B0609070205080204" pitchFamily="49" charset="-128"/>
              </a:rPr>
              <a:t>(</a:t>
            </a:r>
            <a:r>
              <a:rPr kumimoji="1" lang="ja-JP" altLang="en-US" sz="1400" b="1" dirty="0">
                <a:latin typeface="ＭＳ ゴシック" panose="020B0609070205080204" pitchFamily="49" charset="-128"/>
                <a:ea typeface="ＭＳ ゴシック" panose="020B0609070205080204" pitchFamily="49" charset="-128"/>
              </a:rPr>
              <a:t>徴収猶予に係るものを除く。</a:t>
            </a:r>
            <a:r>
              <a:rPr kumimoji="1" lang="en-US" altLang="ja-JP" sz="1400" b="1" dirty="0">
                <a:latin typeface="ＭＳ ゴシック" panose="020B0609070205080204" pitchFamily="49" charset="-128"/>
                <a:ea typeface="ＭＳ ゴシック" panose="020B0609070205080204" pitchFamily="49" charset="-128"/>
              </a:rPr>
              <a:t>)</a:t>
            </a:r>
          </a:p>
          <a:p>
            <a:r>
              <a:rPr kumimoji="1" lang="ja-JP" altLang="en-US" sz="1400" b="1" dirty="0">
                <a:latin typeface="ＭＳ ゴシック" panose="020B0609070205080204" pitchFamily="49" charset="-128"/>
                <a:ea typeface="ＭＳ ゴシック" panose="020B0609070205080204" pitchFamily="49" charset="-128"/>
              </a:rPr>
              <a:t>・暴力団又は暴力団等と関係していないこと</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・申請書記載の確認・誓約・同意事項の全てに同意等した事業者</a:t>
            </a:r>
            <a:endParaRPr kumimoji="1" lang="en-US" altLang="ja-JP" sz="1400" b="1" dirty="0">
              <a:latin typeface="ＭＳ ゴシック" panose="020B0609070205080204" pitchFamily="49" charset="-128"/>
              <a:ea typeface="ＭＳ ゴシック" panose="020B0609070205080204" pitchFamily="49" charset="-128"/>
            </a:endParaRPr>
          </a:p>
          <a:p>
            <a:br>
              <a:rPr kumimoji="1" lang="en-US" altLang="ja-JP" sz="1400" b="1" dirty="0">
                <a:latin typeface="ＭＳ ゴシック" panose="020B0609070205080204" pitchFamily="49" charset="-128"/>
                <a:ea typeface="ＭＳ ゴシック" panose="020B0609070205080204" pitchFamily="49" charset="-128"/>
              </a:rPr>
            </a:br>
            <a:endParaRPr kumimoji="1" lang="en-US" altLang="ja-JP" sz="1400" b="1" u="sng" dirty="0">
              <a:latin typeface="ＭＳ ゴシック" panose="020B0609070205080204" pitchFamily="49" charset="-128"/>
              <a:ea typeface="ＭＳ ゴシック" panose="020B0609070205080204" pitchFamily="49" charset="-128"/>
            </a:endParaRPr>
          </a:p>
          <a:p>
            <a:endParaRPr kumimoji="1" lang="en-US" altLang="ja-JP" sz="1400" b="1" dirty="0">
              <a:latin typeface="ＭＳ ゴシック" panose="020B0609070205080204" pitchFamily="49" charset="-128"/>
              <a:ea typeface="ＭＳ ゴシック" panose="020B0609070205080204" pitchFamily="49" charset="-128"/>
            </a:endParaRPr>
          </a:p>
          <a:p>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1862137" y="10089425"/>
            <a:ext cx="3981450" cy="523220"/>
          </a:xfrm>
          <a:prstGeom prst="rect">
            <a:avLst/>
          </a:prstGeom>
          <a:noFill/>
        </p:spPr>
        <p:txBody>
          <a:bodyPr wrap="square" rtlCol="0">
            <a:spAutoFit/>
          </a:bodyPr>
          <a:lstStyle/>
          <a:p>
            <a:pPr algn="ctr"/>
            <a:r>
              <a:rPr kumimoji="1" lang="ja-JP" altLang="en-US" sz="2800" dirty="0">
                <a:latin typeface="HG丸ｺﾞｼｯｸM-PRO" panose="020F0600000000000000" pitchFamily="50" charset="-128"/>
                <a:ea typeface="HG丸ｺﾞｼｯｸM-PRO" panose="020F0600000000000000" pitchFamily="50" charset="-128"/>
              </a:rPr>
              <a:t>熱 海 市</a:t>
            </a:r>
          </a:p>
        </p:txBody>
      </p:sp>
      <p:sp>
        <p:nvSpPr>
          <p:cNvPr id="17" name="正方形/長方形 16"/>
          <p:cNvSpPr/>
          <p:nvPr/>
        </p:nvSpPr>
        <p:spPr>
          <a:xfrm>
            <a:off x="200251" y="81555"/>
            <a:ext cx="841115" cy="295276"/>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ctr"/>
            <a:r>
              <a:rPr kumimoji="1" lang="en-US" altLang="ja-JP" sz="900" dirty="0">
                <a:latin typeface="Meiryo UI" panose="020B0604030504040204" pitchFamily="50" charset="-128"/>
                <a:ea typeface="Meiryo UI" panose="020B0604030504040204" pitchFamily="50" charset="-128"/>
              </a:rPr>
              <a:t>2025.2.26</a:t>
            </a:r>
          </a:p>
          <a:p>
            <a:pPr algn="ctr"/>
            <a:r>
              <a:rPr kumimoji="1" lang="en-US" altLang="ja-JP" sz="900" dirty="0">
                <a:latin typeface="Meiryo UI" panose="020B0604030504040204" pitchFamily="50" charset="-128"/>
                <a:ea typeface="Meiryo UI" panose="020B0604030504040204" pitchFamily="50" charset="-128"/>
              </a:rPr>
              <a:t> ver1</a:t>
            </a:r>
            <a:endParaRPr kumimoji="1" lang="ja-JP" altLang="en-US" sz="900" dirty="0">
              <a:latin typeface="Meiryo UI" panose="020B0604030504040204" pitchFamily="50" charset="-128"/>
              <a:ea typeface="Meiryo UI" panose="020B0604030504040204" pitchFamily="50" charset="-128"/>
            </a:endParaRPr>
          </a:p>
        </p:txBody>
      </p:sp>
      <p:sp>
        <p:nvSpPr>
          <p:cNvPr id="18" name="角丸四角形 17"/>
          <p:cNvSpPr/>
          <p:nvPr/>
        </p:nvSpPr>
        <p:spPr>
          <a:xfrm>
            <a:off x="409087" y="8520542"/>
            <a:ext cx="930671" cy="288861"/>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b="1" dirty="0">
                <a:solidFill>
                  <a:schemeClr val="tx1"/>
                </a:solidFill>
                <a:latin typeface="ＭＳ ゴシック" panose="020B0609070205080204" pitchFamily="49" charset="-128"/>
                <a:ea typeface="ＭＳ ゴシック" panose="020B0609070205080204" pitchFamily="49" charset="-128"/>
              </a:rPr>
              <a:t>申請方法</a:t>
            </a:r>
          </a:p>
        </p:txBody>
      </p:sp>
      <p:sp>
        <p:nvSpPr>
          <p:cNvPr id="20" name="テキスト ボックス 19"/>
          <p:cNvSpPr txBox="1"/>
          <p:nvPr/>
        </p:nvSpPr>
        <p:spPr>
          <a:xfrm>
            <a:off x="223032" y="8795389"/>
            <a:ext cx="6927556" cy="1308050"/>
          </a:xfrm>
          <a:prstGeom prst="rect">
            <a:avLst/>
          </a:prstGeom>
          <a:noFill/>
        </p:spPr>
        <p:txBody>
          <a:bodyPr wrap="square" rtlCol="0">
            <a:spAutoFit/>
          </a:bodyPr>
          <a:lstStyle/>
          <a:p>
            <a:r>
              <a:rPr kumimoji="1" lang="ja-JP" altLang="en-US" sz="1400" b="1" dirty="0">
                <a:latin typeface="ＭＳ ゴシック" panose="020B0609070205080204" pitchFamily="49" charset="-128"/>
                <a:ea typeface="ＭＳ ゴシック" panose="020B0609070205080204" pitchFamily="49" charset="-128"/>
              </a:rPr>
              <a:t>・必要書類を揃えて　原則、郵送、もしくは専用フォームからの電子申請で提出し</a:t>
            </a:r>
            <a:endParaRPr kumimoji="1" lang="en-US" altLang="ja-JP" sz="1400" b="1" dirty="0">
              <a:latin typeface="ＭＳ ゴシック" panose="020B0609070205080204" pitchFamily="49" charset="-128"/>
              <a:ea typeface="ＭＳ ゴシック" panose="020B0609070205080204" pitchFamily="49" charset="-128"/>
            </a:endParaRPr>
          </a:p>
          <a:p>
            <a:r>
              <a:rPr kumimoji="1" lang="ja-JP" altLang="en-US" sz="1400" b="1" dirty="0">
                <a:latin typeface="ＭＳ ゴシック" panose="020B0609070205080204" pitchFamily="49" charset="-128"/>
                <a:ea typeface="ＭＳ ゴシック" panose="020B0609070205080204" pitchFamily="49" charset="-128"/>
              </a:rPr>
              <a:t>　</a:t>
            </a:r>
            <a:r>
              <a:rPr kumimoji="1" lang="ja-JP" altLang="en-US" sz="1400" b="1" dirty="0" err="1">
                <a:latin typeface="ＭＳ ゴシック" panose="020B0609070205080204" pitchFamily="49" charset="-128"/>
                <a:ea typeface="ＭＳ ゴシック" panose="020B0609070205080204" pitchFamily="49" charset="-128"/>
              </a:rPr>
              <a:t>て</a:t>
            </a:r>
            <a:r>
              <a:rPr kumimoji="1" lang="ja-JP" altLang="en-US" sz="1400" b="1" dirty="0">
                <a:latin typeface="ＭＳ ゴシック" panose="020B0609070205080204" pitchFamily="49" charset="-128"/>
                <a:ea typeface="ＭＳ ゴシック" panose="020B0609070205080204" pitchFamily="49" charset="-128"/>
              </a:rPr>
              <a:t>ください。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市役所</a:t>
            </a:r>
            <a:r>
              <a:rPr kumimoji="1" lang="en-US" altLang="ja-JP" sz="1400" dirty="0">
                <a:latin typeface="ＭＳ ゴシック" panose="020B0609070205080204" pitchFamily="49" charset="-128"/>
                <a:ea typeface="ＭＳ ゴシック" panose="020B0609070205080204" pitchFamily="49" charset="-128"/>
              </a:rPr>
              <a:t>3</a:t>
            </a:r>
            <a:r>
              <a:rPr kumimoji="1" lang="ja-JP" altLang="en-US" sz="1400" dirty="0">
                <a:latin typeface="ＭＳ ゴシック" panose="020B0609070205080204" pitchFamily="49" charset="-128"/>
                <a:ea typeface="ＭＳ ゴシック" panose="020B0609070205080204" pitchFamily="49" charset="-128"/>
              </a:rPr>
              <a:t>階産業振興室窓口でも申請可能です。</a:t>
            </a:r>
            <a:br>
              <a:rPr kumimoji="1" lang="en-US" altLang="ja-JP" sz="1400" dirty="0">
                <a:latin typeface="ＭＳ ゴシック" panose="020B0609070205080204" pitchFamily="49" charset="-128"/>
                <a:ea typeface="ＭＳ ゴシック" panose="020B0609070205080204" pitchFamily="49" charset="-128"/>
              </a:rPr>
            </a:br>
            <a:r>
              <a:rPr kumimoji="1" lang="ja-JP" altLang="en-US" sz="1400" b="1" dirty="0">
                <a:latin typeface="ＭＳ ゴシック" panose="020B0609070205080204" pitchFamily="49" charset="-128"/>
                <a:ea typeface="ＭＳ ゴシック" panose="020B0609070205080204" pitchFamily="49" charset="-128"/>
              </a:rPr>
              <a:t>申請書入手方法・・・</a:t>
            </a:r>
            <a:br>
              <a:rPr kumimoji="1" lang="en-US" altLang="ja-JP" sz="1400" b="1" dirty="0">
                <a:latin typeface="ＭＳ ゴシック" panose="020B0609070205080204" pitchFamily="49" charset="-128"/>
                <a:ea typeface="ＭＳ ゴシック" panose="020B0609070205080204" pitchFamily="49" charset="-128"/>
              </a:rPr>
            </a:br>
            <a:r>
              <a:rPr kumimoji="1" lang="ja-JP" altLang="en-US" sz="1400" b="1" dirty="0">
                <a:latin typeface="ＭＳ ゴシック" panose="020B0609070205080204" pitchFamily="49" charset="-128"/>
                <a:ea typeface="ＭＳ ゴシック" panose="020B0609070205080204" pitchFamily="49" charset="-128"/>
              </a:rPr>
              <a:t>熱海市ホームページよりダウンロードしていただくか、市役所</a:t>
            </a:r>
            <a:r>
              <a:rPr kumimoji="1" lang="en-US" altLang="ja-JP" sz="1400" b="1" dirty="0">
                <a:latin typeface="ＭＳ ゴシック" panose="020B0609070205080204" pitchFamily="49" charset="-128"/>
                <a:ea typeface="ＭＳ ゴシック" panose="020B0609070205080204" pitchFamily="49" charset="-128"/>
              </a:rPr>
              <a:t>3</a:t>
            </a:r>
            <a:r>
              <a:rPr kumimoji="1" lang="ja-JP" altLang="en-US" sz="1400" b="1" dirty="0">
                <a:latin typeface="ＭＳ ゴシック" panose="020B0609070205080204" pitchFamily="49" charset="-128"/>
                <a:ea typeface="ＭＳ ゴシック" panose="020B0609070205080204" pitchFamily="49" charset="-128"/>
              </a:rPr>
              <a:t>階産業振興室窓口、支所、熱海商工会議所に配架されております。</a:t>
            </a:r>
            <a:r>
              <a:rPr kumimoji="1" lang="ja-JP" altLang="en-US" sz="1200" b="1" dirty="0">
                <a:latin typeface="ＭＳ ゴシック" panose="020B0609070205080204" pitchFamily="49" charset="-128"/>
                <a:ea typeface="ＭＳ ゴシック" panose="020B0609070205080204" pitchFamily="49" charset="-128"/>
              </a:rPr>
              <a:t>　</a:t>
            </a:r>
            <a:endParaRPr kumimoji="1" lang="en-US" altLang="ja-JP" sz="1200" b="1" u="sng" dirty="0">
              <a:latin typeface="ＭＳ ゴシック" panose="020B0609070205080204" pitchFamily="49" charset="-128"/>
              <a:ea typeface="ＭＳ ゴシック" panose="020B0609070205080204" pitchFamily="49" charset="-128"/>
            </a:endParaRPr>
          </a:p>
          <a:p>
            <a:endParaRPr kumimoji="1" lang="en-US" altLang="ja-JP" sz="300" b="1" dirty="0">
              <a:latin typeface="ＭＳ ゴシック" panose="020B0609070205080204" pitchFamily="49" charset="-128"/>
              <a:ea typeface="ＭＳ ゴシック" panose="020B0609070205080204" pitchFamily="49" charset="-128"/>
            </a:endParaRPr>
          </a:p>
          <a:p>
            <a:endParaRPr kumimoji="1" lang="en-US" altLang="ja-JP" sz="300" b="1" dirty="0">
              <a:latin typeface="ＭＳ ゴシック" panose="020B0609070205080204" pitchFamily="49" charset="-128"/>
              <a:ea typeface="ＭＳ ゴシック" panose="020B0609070205080204" pitchFamily="49" charset="-128"/>
            </a:endParaRPr>
          </a:p>
          <a:p>
            <a:endParaRPr kumimoji="1" lang="en-US" altLang="ja-JP" sz="300" b="1" dirty="0">
              <a:latin typeface="ＭＳ ゴシック" panose="020B0609070205080204" pitchFamily="49" charset="-128"/>
              <a:ea typeface="ＭＳ ゴシック" panose="020B0609070205080204" pitchFamily="49" charset="-128"/>
            </a:endParaRPr>
          </a:p>
        </p:txBody>
      </p:sp>
      <p:sp>
        <p:nvSpPr>
          <p:cNvPr id="13" name="角丸四角形 12"/>
          <p:cNvSpPr/>
          <p:nvPr/>
        </p:nvSpPr>
        <p:spPr>
          <a:xfrm>
            <a:off x="409087" y="6846332"/>
            <a:ext cx="1024056" cy="288862"/>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kumimoji="1" lang="ja-JP" altLang="en-US" sz="1400" b="1" dirty="0">
                <a:solidFill>
                  <a:schemeClr val="tx1"/>
                </a:solidFill>
                <a:latin typeface="ＭＳ ゴシック" panose="020B0609070205080204" pitchFamily="49" charset="-128"/>
                <a:ea typeface="ＭＳ ゴシック" panose="020B0609070205080204" pitchFamily="49" charset="-128"/>
              </a:rPr>
              <a:t>支給要件</a:t>
            </a:r>
          </a:p>
        </p:txBody>
      </p:sp>
      <p:pic>
        <p:nvPicPr>
          <p:cNvPr id="14" name="図 13">
            <a:extLst>
              <a:ext uri="{FF2B5EF4-FFF2-40B4-BE49-F238E27FC236}">
                <a16:creationId xmlns:a16="http://schemas.microsoft.com/office/drawing/2014/main" id="{4AEC3479-66A3-B872-FA19-84718CA067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24900" y="5724384"/>
            <a:ext cx="1531250" cy="1443203"/>
          </a:xfrm>
          <a:prstGeom prst="rect">
            <a:avLst/>
          </a:prstGeom>
        </p:spPr>
      </p:pic>
    </p:spTree>
    <p:extLst>
      <p:ext uri="{BB962C8B-B14F-4D97-AF65-F5344CB8AC3E}">
        <p14:creationId xmlns:p14="http://schemas.microsoft.com/office/powerpoint/2010/main" val="257977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75389" y="9220200"/>
            <a:ext cx="7134363" cy="1352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お問い合わせ及び申請書送付先</a:t>
            </a:r>
            <a:r>
              <a:rPr kumimoji="1" lang="en-US" altLang="ja-JP" sz="1400" b="1" dirty="0">
                <a:solidFill>
                  <a:schemeClr val="tx1"/>
                </a:solidFill>
                <a:latin typeface="Meiryo UI" panose="020B0604030504040204" pitchFamily="50" charset="-128"/>
                <a:ea typeface="Meiryo UI" panose="020B0604030504040204" pitchFamily="50" charset="-128"/>
              </a:rPr>
              <a:t>】</a:t>
            </a:r>
          </a:p>
          <a:p>
            <a:endParaRPr kumimoji="1" lang="en-US" altLang="ja-JP" sz="200" b="1" dirty="0">
              <a:solidFill>
                <a:schemeClr val="tx1"/>
              </a:solidFill>
              <a:latin typeface="Meiryo UI" panose="020B0604030504040204" pitchFamily="50" charset="-128"/>
              <a:ea typeface="Meiryo UI" panose="020B0604030504040204" pitchFamily="50" charset="-128"/>
            </a:endParaRPr>
          </a:p>
          <a:p>
            <a:endParaRPr kumimoji="1" lang="en-US" altLang="ja-JP" sz="5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熱海市役所　観光経済課　産業振興室　　〒</a:t>
            </a:r>
            <a:r>
              <a:rPr kumimoji="1" lang="en-US" altLang="ja-JP" sz="1400" b="1" dirty="0">
                <a:solidFill>
                  <a:schemeClr val="tx1"/>
                </a:solidFill>
                <a:latin typeface="Meiryo UI" panose="020B0604030504040204" pitchFamily="50" charset="-128"/>
                <a:ea typeface="Meiryo UI" panose="020B0604030504040204" pitchFamily="50" charset="-128"/>
              </a:rPr>
              <a:t>413-8550</a:t>
            </a:r>
            <a:r>
              <a:rPr kumimoji="1" lang="ja-JP" altLang="en-US" sz="1400" b="1" dirty="0">
                <a:solidFill>
                  <a:schemeClr val="tx1"/>
                </a:solidFill>
                <a:latin typeface="Meiryo UI" panose="020B0604030504040204" pitchFamily="50" charset="-128"/>
                <a:ea typeface="Meiryo UI" panose="020B0604030504040204" pitchFamily="50" charset="-128"/>
              </a:rPr>
              <a:t>　熱海市中央町</a:t>
            </a:r>
            <a:r>
              <a:rPr kumimoji="1" lang="en-US" altLang="ja-JP" sz="1400" b="1" dirty="0">
                <a:solidFill>
                  <a:schemeClr val="tx1"/>
                </a:solidFill>
                <a:latin typeface="Meiryo UI" panose="020B0604030504040204" pitchFamily="50" charset="-128"/>
                <a:ea typeface="Meiryo UI" panose="020B0604030504040204" pitchFamily="50" charset="-128"/>
              </a:rPr>
              <a:t>1</a:t>
            </a:r>
            <a:r>
              <a:rPr kumimoji="1" lang="ja-JP" altLang="en-US" sz="1400" b="1" dirty="0">
                <a:solidFill>
                  <a:schemeClr val="tx1"/>
                </a:solidFill>
                <a:latin typeface="Meiryo UI" panose="020B0604030504040204" pitchFamily="50" charset="-128"/>
                <a:ea typeface="Meiryo UI" panose="020B0604030504040204" pitchFamily="50" charset="-128"/>
              </a:rPr>
              <a:t>番</a:t>
            </a:r>
            <a:r>
              <a:rPr kumimoji="1" lang="en-US" altLang="ja-JP" sz="1400" b="1" dirty="0">
                <a:solidFill>
                  <a:schemeClr val="tx1"/>
                </a:solidFill>
                <a:latin typeface="Meiryo UI" panose="020B0604030504040204" pitchFamily="50" charset="-128"/>
                <a:ea typeface="Meiryo UI" panose="020B0604030504040204" pitchFamily="50" charset="-128"/>
              </a:rPr>
              <a:t>1</a:t>
            </a:r>
            <a:r>
              <a:rPr kumimoji="1" lang="ja-JP" altLang="en-US" sz="1400" b="1" dirty="0">
                <a:solidFill>
                  <a:schemeClr val="tx1"/>
                </a:solidFill>
                <a:latin typeface="Meiryo UI" panose="020B0604030504040204" pitchFamily="50" charset="-128"/>
                <a:ea typeface="Meiryo UI" panose="020B0604030504040204" pitchFamily="50" charset="-128"/>
              </a:rPr>
              <a:t>号</a:t>
            </a:r>
            <a:endParaRPr kumimoji="1" lang="en-US" altLang="ja-JP" sz="1400" b="1" dirty="0">
              <a:solidFill>
                <a:schemeClr val="tx1"/>
              </a:solidFill>
              <a:latin typeface="Meiryo UI" panose="020B0604030504040204" pitchFamily="50" charset="-128"/>
              <a:ea typeface="Meiryo UI" panose="020B0604030504040204" pitchFamily="50" charset="-128"/>
            </a:endParaRPr>
          </a:p>
          <a:p>
            <a:endParaRPr kumimoji="1" lang="en-US" altLang="ja-JP" sz="2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電話：</a:t>
            </a:r>
            <a:r>
              <a:rPr kumimoji="1" lang="en-US" altLang="ja-JP" sz="1400" b="1" dirty="0">
                <a:solidFill>
                  <a:schemeClr val="tx1"/>
                </a:solidFill>
                <a:latin typeface="Meiryo UI" panose="020B0604030504040204" pitchFamily="50" charset="-128"/>
                <a:ea typeface="Meiryo UI" panose="020B0604030504040204" pitchFamily="50" charset="-128"/>
              </a:rPr>
              <a:t>0557</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86</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6203</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6204</a:t>
            </a: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FAX</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0557</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86</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6199</a:t>
            </a:r>
          </a:p>
          <a:p>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en-US" altLang="ja-JP" sz="1400" b="1" dirty="0">
                <a:solidFill>
                  <a:schemeClr val="tx1"/>
                </a:solidFill>
                <a:latin typeface="Meiryo UI" panose="020B0604030504040204" pitchFamily="50" charset="-128"/>
                <a:ea typeface="Meiryo UI" panose="020B0604030504040204" pitchFamily="50" charset="-128"/>
              </a:rPr>
              <a:t>e-mail</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err="1">
                <a:solidFill>
                  <a:schemeClr val="tx1"/>
                </a:solidFill>
                <a:latin typeface="Meiryo UI" panose="020B0604030504040204" pitchFamily="50" charset="-128"/>
                <a:ea typeface="Meiryo UI" panose="020B0604030504040204" pitchFamily="50" charset="-128"/>
                <a:hlinkClick r:id="rId3"/>
              </a:rPr>
              <a:t>sangyoshinko@</a:t>
            </a:r>
            <a:r>
              <a:rPr kumimoji="1" lang="en-US" altLang="ja-JP" sz="1400" b="1" err="1">
                <a:solidFill>
                  <a:schemeClr val="tx1"/>
                </a:solidFill>
                <a:latin typeface="Meiryo UI" panose="020B0604030504040204" pitchFamily="50" charset="-128"/>
                <a:ea typeface="Meiryo UI" panose="020B0604030504040204" pitchFamily="50" charset="-128"/>
                <a:hlinkClick r:id="rId3"/>
              </a:rPr>
              <a:t>city</a:t>
            </a:r>
            <a:r>
              <a:rPr kumimoji="1" lang="en-US" altLang="ja-JP" sz="1400" b="1">
                <a:solidFill>
                  <a:schemeClr val="tx1"/>
                </a:solidFill>
                <a:latin typeface="Meiryo UI" panose="020B0604030504040204" pitchFamily="50" charset="-128"/>
                <a:ea typeface="Meiryo UI" panose="020B0604030504040204" pitchFamily="50" charset="-128"/>
                <a:hlinkClick r:id="rId3"/>
              </a:rPr>
              <a:t>.atami.lg</a:t>
            </a:r>
            <a:r>
              <a:rPr kumimoji="1" lang="en-US" altLang="ja-JP" sz="1400" b="1" dirty="0">
                <a:solidFill>
                  <a:schemeClr val="tx1"/>
                </a:solidFill>
                <a:latin typeface="Meiryo UI" panose="020B0604030504040204" pitchFamily="50" charset="-128"/>
                <a:ea typeface="Meiryo UI" panose="020B0604030504040204" pitchFamily="50" charset="-128"/>
                <a:hlinkClick r:id="rId3"/>
              </a:rPr>
              <a:t>. </a:t>
            </a:r>
            <a:r>
              <a:rPr kumimoji="1" lang="en-US" altLang="ja-JP" sz="1400" b="1" dirty="0" err="1">
                <a:solidFill>
                  <a:schemeClr val="tx1"/>
                </a:solidFill>
                <a:latin typeface="Meiryo UI" panose="020B0604030504040204" pitchFamily="50" charset="-128"/>
                <a:ea typeface="Meiryo UI" panose="020B0604030504040204" pitchFamily="50" charset="-128"/>
                <a:hlinkClick r:id="rId3"/>
              </a:rPr>
              <a:t>jp</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お問い合わせ専用</a:t>
            </a:r>
            <a:r>
              <a:rPr kumimoji="1" lang="en-US" altLang="ja-JP" sz="1400" b="1" dirty="0">
                <a:solidFill>
                  <a:schemeClr val="tx1"/>
                </a:solidFill>
                <a:latin typeface="Meiryo UI" panose="020B0604030504040204" pitchFamily="50" charset="-128"/>
                <a:ea typeface="Meiryo UI" panose="020B0604030504040204" pitchFamily="50" charset="-128"/>
              </a:rPr>
              <a:t>)</a:t>
            </a:r>
          </a:p>
        </p:txBody>
      </p:sp>
      <p:sp>
        <p:nvSpPr>
          <p:cNvPr id="10" name="ホームベース 9"/>
          <p:cNvSpPr/>
          <p:nvPr/>
        </p:nvSpPr>
        <p:spPr>
          <a:xfrm>
            <a:off x="266351" y="589602"/>
            <a:ext cx="1800363" cy="2950995"/>
          </a:xfrm>
          <a:prstGeom prst="homePlate">
            <a:avLst>
              <a:gd name="adj" fmla="val 979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00" b="1" u="sng" dirty="0">
              <a:solidFill>
                <a:schemeClr val="tx1"/>
              </a:solidFill>
              <a:latin typeface="Meiryo UI" panose="020B0604030504040204" pitchFamily="50" charset="-128"/>
              <a:ea typeface="Meiryo UI" panose="020B0604030504040204" pitchFamily="50" charset="-128"/>
            </a:endParaRPr>
          </a:p>
          <a:p>
            <a:r>
              <a:rPr kumimoji="1" lang="ja-JP" altLang="en-US" sz="1050" b="1" u="sng" dirty="0">
                <a:solidFill>
                  <a:schemeClr val="tx1"/>
                </a:solidFill>
                <a:latin typeface="Meiryo UI" panose="020B0604030504040204" pitchFamily="50" charset="-128"/>
                <a:ea typeface="Meiryo UI" panose="020B0604030504040204" pitchFamily="50" charset="-128"/>
              </a:rPr>
              <a:t>①：申請書を入手</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熱海市ホームページから</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申請書をダウンロードして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ください。</a:t>
            </a:r>
            <a:r>
              <a:rPr kumimoji="1" lang="en-US" altLang="ja-JP" sz="1000" dirty="0">
                <a:solidFill>
                  <a:schemeClr val="tx1"/>
                </a:solidFill>
                <a:latin typeface="Meiryo UI" panose="020B0604030504040204" pitchFamily="50" charset="-128"/>
                <a:ea typeface="Meiryo UI" panose="020B0604030504040204" pitchFamily="50" charset="-128"/>
              </a:rPr>
              <a:t>https://www.city.atami.lg.jp/jigyosha/kigyoshien/1016729.html</a:t>
            </a:r>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なお、インターネット環境がない</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方は、下記の場所に申請書を</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用意しています。</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・市役所観光経済課</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産業振興室</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第</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庁舎</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階</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・南熱海支所</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・泉支所</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・熱海商工会議所</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23" name="ホームベース 22"/>
          <p:cNvSpPr/>
          <p:nvPr/>
        </p:nvSpPr>
        <p:spPr>
          <a:xfrm>
            <a:off x="2081020" y="621376"/>
            <a:ext cx="1800364" cy="2901032"/>
          </a:xfrm>
          <a:prstGeom prst="homePlate">
            <a:avLst>
              <a:gd name="adj" fmla="val 979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00" b="1" u="sng" dirty="0">
              <a:solidFill>
                <a:schemeClr val="tx1"/>
              </a:solidFill>
              <a:latin typeface="Meiryo UI" panose="020B0604030504040204" pitchFamily="50" charset="-128"/>
              <a:ea typeface="Meiryo UI" panose="020B0604030504040204" pitchFamily="50" charset="-128"/>
            </a:endParaRPr>
          </a:p>
          <a:p>
            <a:r>
              <a:rPr kumimoji="1" lang="ja-JP" altLang="en-US" sz="1050" b="1" u="sng" dirty="0">
                <a:solidFill>
                  <a:schemeClr val="tx1"/>
                </a:solidFill>
                <a:latin typeface="Meiryo UI" panose="020B0604030504040204" pitchFamily="50" charset="-128"/>
                <a:ea typeface="Meiryo UI" panose="020B0604030504040204" pitchFamily="50" charset="-128"/>
              </a:rPr>
              <a:t>②：申請書の作成</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endParaRPr kumimoji="1" lang="en-US" altLang="ja-JP" sz="300" u="sng"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必要書類等は、</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別紙の「申請時の必要書類」で詳しくご案内しています</a:t>
            </a:r>
            <a:r>
              <a:rPr kumimoji="1" lang="ja-JP" altLang="en-US" sz="1000" dirty="0">
                <a:solidFill>
                  <a:schemeClr val="tx1"/>
                </a:solidFill>
                <a:latin typeface="Meiryo UI" panose="020B0604030504040204" pitchFamily="50" charset="-128"/>
                <a:ea typeface="Meiryo UI" panose="020B0604030504040204" pitchFamily="50" charset="-128"/>
              </a:rPr>
              <a:t>。</a:t>
            </a:r>
            <a:br>
              <a:rPr kumimoji="1" lang="en-US" altLang="ja-JP" sz="1000" dirty="0">
                <a:solidFill>
                  <a:schemeClr val="tx1"/>
                </a:solidFill>
                <a:latin typeface="Meiryo UI" panose="020B0604030504040204" pitchFamily="50" charset="-128"/>
                <a:ea typeface="Meiryo UI" panose="020B0604030504040204" pitchFamily="50" charset="-128"/>
              </a:rPr>
            </a:b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申請書の記入は、全てペン又はボールペン</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黒色</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で記載してください。</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こすると消えるペンでの記入不可</a:t>
            </a:r>
            <a:r>
              <a:rPr kumimoji="1" lang="en-US" altLang="ja-JP" sz="1000" dirty="0">
                <a:solidFill>
                  <a:schemeClr val="tx1"/>
                </a:solidFill>
                <a:latin typeface="Meiryo UI" panose="020B0604030504040204" pitchFamily="50" charset="-128"/>
                <a:ea typeface="Meiryo UI" panose="020B0604030504040204" pitchFamily="50" charset="-128"/>
              </a:rPr>
              <a:t>)</a:t>
            </a:r>
          </a:p>
          <a:p>
            <a:endParaRPr kumimoji="1" lang="en-US" altLang="ja-JP" sz="300"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p:txBody>
      </p:sp>
      <p:sp>
        <p:nvSpPr>
          <p:cNvPr id="26" name="ホームベース 25"/>
          <p:cNvSpPr/>
          <p:nvPr/>
        </p:nvSpPr>
        <p:spPr>
          <a:xfrm>
            <a:off x="3895690" y="595667"/>
            <a:ext cx="1891480" cy="2915319"/>
          </a:xfrm>
          <a:prstGeom prst="homePlate">
            <a:avLst>
              <a:gd name="adj" fmla="val 979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00" b="1" u="sng" dirty="0">
              <a:solidFill>
                <a:schemeClr val="tx1"/>
              </a:solidFill>
              <a:latin typeface="Meiryo UI" panose="020B0604030504040204" pitchFamily="50" charset="-128"/>
              <a:ea typeface="Meiryo UI" panose="020B0604030504040204" pitchFamily="50" charset="-128"/>
            </a:endParaRPr>
          </a:p>
          <a:p>
            <a:r>
              <a:rPr kumimoji="1" lang="ja-JP" altLang="en-US" sz="1050" b="1" u="sng" dirty="0">
                <a:solidFill>
                  <a:schemeClr val="tx1"/>
                </a:solidFill>
                <a:latin typeface="Meiryo UI" panose="020B0604030504040204" pitchFamily="50" charset="-128"/>
                <a:ea typeface="Meiryo UI" panose="020B0604030504040204" pitchFamily="50" charset="-128"/>
              </a:rPr>
              <a:t>③：申請書の提出</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受付期間</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7</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7</a:t>
            </a:r>
            <a:r>
              <a:rPr kumimoji="1" lang="ja-JP" altLang="en-US" sz="1000" dirty="0">
                <a:solidFill>
                  <a:schemeClr val="tx1"/>
                </a:solidFill>
                <a:latin typeface="Meiryo UI" panose="020B0604030504040204" pitchFamily="50" charset="-128"/>
                <a:ea typeface="Meiryo UI" panose="020B0604030504040204" pitchFamily="50" charset="-128"/>
              </a:rPr>
              <a:t>日</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7</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日</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a:t>
            </a: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・原則、郵送</a:t>
            </a:r>
            <a:r>
              <a:rPr kumimoji="1" lang="en-US" altLang="ja-JP" sz="1000" b="1" u="sng" dirty="0">
                <a:solidFill>
                  <a:schemeClr val="tx1"/>
                </a:solidFill>
                <a:latin typeface="Meiryo UI" panose="020B0604030504040204" pitchFamily="50" charset="-128"/>
                <a:ea typeface="Meiryo UI" panose="020B0604030504040204" pitchFamily="50" charset="-128"/>
              </a:rPr>
              <a:t>(</a:t>
            </a:r>
            <a:r>
              <a:rPr kumimoji="1" lang="ja-JP" altLang="en-US" sz="1000" b="1" u="sng" dirty="0">
                <a:solidFill>
                  <a:schemeClr val="tx1"/>
                </a:solidFill>
                <a:latin typeface="Meiryo UI" panose="020B0604030504040204" pitchFamily="50" charset="-128"/>
                <a:ea typeface="Meiryo UI" panose="020B0604030504040204" pitchFamily="50" charset="-128"/>
              </a:rPr>
              <a:t>消印有効</a:t>
            </a:r>
            <a:r>
              <a:rPr kumimoji="1" lang="en-US" altLang="ja-JP" sz="1000" b="1" u="sng" dirty="0">
                <a:solidFill>
                  <a:schemeClr val="tx1"/>
                </a:solidFill>
                <a:latin typeface="Meiryo UI" panose="020B0604030504040204" pitchFamily="50" charset="-128"/>
                <a:ea typeface="Meiryo UI" panose="020B0604030504040204" pitchFamily="50" charset="-128"/>
              </a:rPr>
              <a:t>)</a:t>
            </a:r>
            <a:r>
              <a:rPr kumimoji="1" lang="ja-JP" altLang="en-US" sz="1000" b="1" u="sng" dirty="0" err="1">
                <a:solidFill>
                  <a:schemeClr val="tx1"/>
                </a:solidFill>
                <a:latin typeface="Meiryo UI" panose="020B0604030504040204" pitchFamily="50" charset="-128"/>
                <a:ea typeface="Meiryo UI" panose="020B0604030504040204" pitchFamily="50" charset="-128"/>
              </a:rPr>
              <a:t>、</a:t>
            </a:r>
            <a:r>
              <a:rPr kumimoji="1" lang="ja-JP" altLang="en-US" sz="1000" b="1" u="sng" dirty="0">
                <a:solidFill>
                  <a:schemeClr val="tx1"/>
                </a:solidFill>
                <a:latin typeface="Meiryo UI" panose="020B0604030504040204" pitchFamily="50" charset="-128"/>
                <a:ea typeface="Meiryo UI" panose="020B0604030504040204" pitchFamily="50" charset="-128"/>
              </a:rPr>
              <a:t>電子申請</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endParaRPr kumimoji="1" lang="ja-JP" altLang="en-US" sz="3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送付先</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en-US" altLang="ja-JP" sz="1000" dirty="0">
                <a:solidFill>
                  <a:schemeClr val="tx1"/>
                </a:solidFill>
                <a:latin typeface="Meiryo UI" panose="020B0604030504040204" pitchFamily="50" charset="-128"/>
                <a:ea typeface="Meiryo UI" panose="020B0604030504040204" pitchFamily="50" charset="-128"/>
              </a:rPr>
              <a:t>〒413-8550</a:t>
            </a:r>
          </a:p>
          <a:p>
            <a:r>
              <a:rPr kumimoji="1" lang="ja-JP" altLang="en-US" sz="1000" dirty="0">
                <a:solidFill>
                  <a:schemeClr val="tx1"/>
                </a:solidFill>
                <a:latin typeface="Meiryo UI" panose="020B0604030504040204" pitchFamily="50" charset="-128"/>
                <a:ea typeface="Meiryo UI" panose="020B0604030504040204" pitchFamily="50" charset="-128"/>
              </a:rPr>
              <a:t>熱海市中央町</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番</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号</a:t>
            </a:r>
          </a:p>
          <a:p>
            <a:r>
              <a:rPr kumimoji="1" lang="ja-JP" altLang="en-US" sz="1000" dirty="0">
                <a:solidFill>
                  <a:schemeClr val="tx1"/>
                </a:solidFill>
                <a:latin typeface="Meiryo UI" panose="020B0604030504040204" pitchFamily="50" charset="-128"/>
                <a:ea typeface="Meiryo UI" panose="020B0604030504040204" pitchFamily="50" charset="-128"/>
              </a:rPr>
              <a:t>熱海市役所</a:t>
            </a:r>
          </a:p>
          <a:p>
            <a:r>
              <a:rPr kumimoji="1" lang="ja-JP" altLang="en-US" sz="1000" dirty="0">
                <a:solidFill>
                  <a:schemeClr val="tx1"/>
                </a:solidFill>
                <a:latin typeface="Meiryo UI" panose="020B0604030504040204" pitchFamily="50" charset="-128"/>
                <a:ea typeface="Meiryo UI" panose="020B0604030504040204" pitchFamily="50" charset="-128"/>
              </a:rPr>
              <a:t>観光経済課 産業振興室</a:t>
            </a:r>
          </a:p>
          <a:p>
            <a:r>
              <a:rPr kumimoji="1" lang="ja-JP" altLang="en-US" sz="1000" dirty="0">
                <a:solidFill>
                  <a:schemeClr val="tx1"/>
                </a:solidFill>
                <a:latin typeface="Meiryo UI" panose="020B0604030504040204" pitchFamily="50" charset="-128"/>
                <a:ea typeface="Meiryo UI" panose="020B0604030504040204" pitchFamily="50" charset="-128"/>
              </a:rPr>
              <a:t> エネルギー・物価高騰対策支援金担当　あて</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ja-JP" altLang="en-US" sz="3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u="sng" dirty="0">
                <a:solidFill>
                  <a:schemeClr val="tx1"/>
                </a:solidFill>
                <a:latin typeface="Meiryo UI" panose="020B0604030504040204" pitchFamily="50" charset="-128"/>
                <a:ea typeface="Meiryo UI" panose="020B0604030504040204" pitchFamily="50" charset="-128"/>
              </a:rPr>
              <a:t>郵送料は申請者負担</a:t>
            </a:r>
            <a:r>
              <a:rPr kumimoji="1" lang="ja-JP" altLang="en-US" sz="1000" dirty="0">
                <a:solidFill>
                  <a:schemeClr val="tx1"/>
                </a:solidFill>
                <a:latin typeface="Meiryo UI" panose="020B0604030504040204" pitchFamily="50" charset="-128"/>
                <a:ea typeface="Meiryo UI" panose="020B0604030504040204" pitchFamily="50" charset="-128"/>
              </a:rPr>
              <a:t>で</a:t>
            </a:r>
          </a:p>
          <a:p>
            <a:r>
              <a:rPr kumimoji="1" lang="ja-JP" altLang="en-US" sz="1000" dirty="0">
                <a:solidFill>
                  <a:schemeClr val="tx1"/>
                </a:solidFill>
                <a:latin typeface="Meiryo UI" panose="020B0604030504040204" pitchFamily="50" charset="-128"/>
                <a:ea typeface="Meiryo UI" panose="020B0604030504040204" pitchFamily="50" charset="-128"/>
              </a:rPr>
              <a:t>　　 お願いします。</a:t>
            </a:r>
            <a:br>
              <a:rPr kumimoji="1" lang="en-US" altLang="ja-JP" sz="1000" dirty="0">
                <a:solidFill>
                  <a:schemeClr val="tx1"/>
                </a:solidFill>
                <a:latin typeface="Meiryo UI" panose="020B0604030504040204" pitchFamily="50" charset="-128"/>
                <a:ea typeface="Meiryo UI" panose="020B0604030504040204" pitchFamily="50" charset="-128"/>
              </a:rPr>
            </a:b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産業振興室窓口でも受付可</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日</a:t>
            </a:r>
            <a:r>
              <a:rPr kumimoji="1" lang="en-US" altLang="ja-JP" sz="1000" dirty="0">
                <a:solidFill>
                  <a:schemeClr val="tx1"/>
                </a:solidFill>
                <a:latin typeface="Meiryo UI" panose="020B0604030504040204" pitchFamily="50" charset="-128"/>
                <a:ea typeface="Meiryo UI" panose="020B0604030504040204" pitchFamily="50" charset="-128"/>
              </a:rPr>
              <a:t>17</a:t>
            </a:r>
            <a:r>
              <a:rPr kumimoji="1" lang="ja-JP" altLang="en-US" sz="1000" dirty="0">
                <a:solidFill>
                  <a:schemeClr val="tx1"/>
                </a:solidFill>
                <a:latin typeface="Meiryo UI" panose="020B0604030504040204" pitchFamily="50" charset="-128"/>
                <a:ea typeface="Meiryo UI" panose="020B0604030504040204" pitchFamily="50" charset="-128"/>
              </a:rPr>
              <a:t>時</a:t>
            </a:r>
            <a:r>
              <a:rPr kumimoji="1" lang="en-US" altLang="ja-JP" sz="1000" dirty="0">
                <a:solidFill>
                  <a:schemeClr val="tx1"/>
                </a:solidFill>
                <a:latin typeface="Meiryo UI" panose="020B0604030504040204" pitchFamily="50" charset="-128"/>
                <a:ea typeface="Meiryo UI" panose="020B0604030504040204" pitchFamily="50" charset="-128"/>
              </a:rPr>
              <a:t>15</a:t>
            </a:r>
            <a:r>
              <a:rPr kumimoji="1" lang="ja-JP" altLang="en-US" sz="1000" dirty="0">
                <a:solidFill>
                  <a:schemeClr val="tx1"/>
                </a:solidFill>
                <a:latin typeface="Meiryo UI" panose="020B0604030504040204" pitchFamily="50" charset="-128"/>
                <a:ea typeface="Meiryo UI" panose="020B0604030504040204" pitchFamily="50" charset="-128"/>
              </a:rPr>
              <a:t>分まで</a:t>
            </a: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8" name="ホームベース 27"/>
          <p:cNvSpPr/>
          <p:nvPr/>
        </p:nvSpPr>
        <p:spPr>
          <a:xfrm>
            <a:off x="5787170" y="595666"/>
            <a:ext cx="1657349" cy="2915319"/>
          </a:xfrm>
          <a:prstGeom prst="homePlate">
            <a:avLst>
              <a:gd name="adj" fmla="val 979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00" b="1" u="sng" dirty="0">
              <a:solidFill>
                <a:schemeClr val="tx1"/>
              </a:solidFill>
              <a:latin typeface="Meiryo UI" panose="020B0604030504040204" pitchFamily="50" charset="-128"/>
              <a:ea typeface="Meiryo UI" panose="020B0604030504040204" pitchFamily="50" charset="-128"/>
            </a:endParaRPr>
          </a:p>
          <a:p>
            <a:r>
              <a:rPr kumimoji="1" lang="ja-JP" altLang="en-US" sz="1050" b="1" u="sng" dirty="0">
                <a:solidFill>
                  <a:schemeClr val="tx1"/>
                </a:solidFill>
                <a:latin typeface="Meiryo UI" panose="020B0604030504040204" pitchFamily="50" charset="-128"/>
                <a:ea typeface="Meiryo UI" panose="020B0604030504040204" pitchFamily="50" charset="-128"/>
              </a:rPr>
              <a:t>④：助成金の交付</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申請書類の</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不備等がなければ、</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u="sng" dirty="0">
                <a:solidFill>
                  <a:schemeClr val="tx1"/>
                </a:solidFill>
                <a:latin typeface="Meiryo UI" panose="020B0604030504040204" pitchFamily="50" charset="-128"/>
                <a:ea typeface="Meiryo UI" panose="020B0604030504040204" pitchFamily="50" charset="-128"/>
              </a:rPr>
              <a:t>申請書受理後、</a:t>
            </a:r>
            <a:endParaRPr kumimoji="1" lang="en-US" altLang="ja-JP" sz="1000" u="sng" dirty="0">
              <a:solidFill>
                <a:schemeClr val="tx1"/>
              </a:solidFill>
              <a:latin typeface="Meiryo UI" panose="020B0604030504040204" pitchFamily="50" charset="-128"/>
              <a:ea typeface="Meiryo UI" panose="020B0604030504040204" pitchFamily="50" charset="-128"/>
            </a:endParaRPr>
          </a:p>
          <a:p>
            <a:r>
              <a:rPr kumimoji="1" lang="ja-JP" altLang="en-US" sz="1000" u="sng" dirty="0">
                <a:solidFill>
                  <a:schemeClr val="tx1"/>
                </a:solidFill>
                <a:latin typeface="Meiryo UI" panose="020B0604030504040204" pitchFamily="50" charset="-128"/>
                <a:ea typeface="Meiryo UI" panose="020B0604030504040204" pitchFamily="50" charset="-128"/>
              </a:rPr>
              <a:t>おおむね</a:t>
            </a:r>
            <a:r>
              <a:rPr kumimoji="1" lang="en-US" altLang="ja-JP" sz="1000" u="sng" dirty="0">
                <a:solidFill>
                  <a:schemeClr val="tx1"/>
                </a:solidFill>
                <a:latin typeface="Meiryo UI" panose="020B0604030504040204" pitchFamily="50" charset="-128"/>
                <a:ea typeface="Meiryo UI" panose="020B0604030504040204" pitchFamily="50" charset="-128"/>
              </a:rPr>
              <a:t>30</a:t>
            </a:r>
            <a:r>
              <a:rPr kumimoji="1" lang="ja-JP" altLang="en-US" sz="1000" u="sng" dirty="0">
                <a:solidFill>
                  <a:schemeClr val="tx1"/>
                </a:solidFill>
                <a:latin typeface="Meiryo UI" panose="020B0604030504040204" pitchFamily="50" charset="-128"/>
                <a:ea typeface="Meiryo UI" panose="020B0604030504040204" pitchFamily="50" charset="-128"/>
              </a:rPr>
              <a:t>日程度で</a:t>
            </a:r>
            <a:endParaRPr kumimoji="1" lang="en-US" altLang="ja-JP" sz="1000" u="sng" dirty="0">
              <a:solidFill>
                <a:schemeClr val="tx1"/>
              </a:solidFill>
              <a:latin typeface="Meiryo UI" panose="020B0604030504040204" pitchFamily="50" charset="-128"/>
              <a:ea typeface="Meiryo UI" panose="020B0604030504040204" pitchFamily="50" charset="-128"/>
            </a:endParaRPr>
          </a:p>
          <a:p>
            <a:r>
              <a:rPr kumimoji="1" lang="ja-JP" altLang="en-US" sz="1000" u="sng" dirty="0">
                <a:solidFill>
                  <a:schemeClr val="tx1"/>
                </a:solidFill>
                <a:latin typeface="Meiryo UI" panose="020B0604030504040204" pitchFamily="50" charset="-128"/>
                <a:ea typeface="Meiryo UI" panose="020B0604030504040204" pitchFamily="50" charset="-128"/>
              </a:rPr>
              <a:t>ご指定の口座に助成金を</a:t>
            </a:r>
            <a:endParaRPr kumimoji="1" lang="en-US" altLang="ja-JP" sz="1000" u="sng" dirty="0">
              <a:solidFill>
                <a:schemeClr val="tx1"/>
              </a:solidFill>
              <a:latin typeface="Meiryo UI" panose="020B0604030504040204" pitchFamily="50" charset="-128"/>
              <a:ea typeface="Meiryo UI" panose="020B0604030504040204" pitchFamily="50" charset="-128"/>
            </a:endParaRPr>
          </a:p>
          <a:p>
            <a:r>
              <a:rPr kumimoji="1" lang="ja-JP" altLang="en-US" sz="1000" u="sng" dirty="0">
                <a:solidFill>
                  <a:schemeClr val="tx1"/>
                </a:solidFill>
                <a:latin typeface="Meiryo UI" panose="020B0604030504040204" pitchFamily="50" charset="-128"/>
                <a:ea typeface="Meiryo UI" panose="020B0604030504040204" pitchFamily="50" charset="-128"/>
              </a:rPr>
              <a:t>振込みます</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3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助成金の振込みに</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あたっては、市役所から</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b="1" u="sng" dirty="0">
                <a:solidFill>
                  <a:schemeClr val="tx1"/>
                </a:solidFill>
                <a:latin typeface="Meiryo UI" panose="020B0604030504040204" pitchFamily="50" charset="-128"/>
                <a:ea typeface="Meiryo UI" panose="020B0604030504040204" pitchFamily="50" charset="-128"/>
              </a:rPr>
              <a:t>申請者に振込日等の</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　 通知は特に行いません。</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　 通帳を記帳するなどして</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　 振込みをご確認ください</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275389" y="189185"/>
            <a:ext cx="2562086" cy="317465"/>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申請から交付までの流れ</a:t>
            </a:r>
          </a:p>
        </p:txBody>
      </p:sp>
      <p:sp>
        <p:nvSpPr>
          <p:cNvPr id="18" name="角丸四角形 17"/>
          <p:cNvSpPr/>
          <p:nvPr/>
        </p:nvSpPr>
        <p:spPr>
          <a:xfrm>
            <a:off x="275389" y="3639631"/>
            <a:ext cx="2562086" cy="317465"/>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ＭＳ ゴシック" panose="020B0609070205080204" pitchFamily="49" charset="-128"/>
                <a:ea typeface="ＭＳ ゴシック" panose="020B0609070205080204" pitchFamily="49" charset="-128"/>
              </a:rPr>
              <a:t>電子申請をご希望される場合</a:t>
            </a:r>
          </a:p>
        </p:txBody>
      </p:sp>
      <p:sp>
        <p:nvSpPr>
          <p:cNvPr id="2" name="正方形/長方形 1"/>
          <p:cNvSpPr/>
          <p:nvPr/>
        </p:nvSpPr>
        <p:spPr>
          <a:xfrm>
            <a:off x="303406" y="4005779"/>
            <a:ext cx="6762959" cy="1233378"/>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a:solidFill>
                  <a:schemeClr val="tx1"/>
                </a:solidFill>
              </a:rPr>
              <a:t>電子申請は専用フォームの下記の</a:t>
            </a:r>
            <a:r>
              <a:rPr kumimoji="1" lang="en-US" altLang="ja-JP" sz="1100" dirty="0">
                <a:solidFill>
                  <a:schemeClr val="tx1"/>
                </a:solidFill>
              </a:rPr>
              <a:t>URL</a:t>
            </a:r>
            <a:r>
              <a:rPr kumimoji="1" lang="ja-JP" altLang="en-US" sz="1100" dirty="0">
                <a:solidFill>
                  <a:schemeClr val="tx1"/>
                </a:solidFill>
              </a:rPr>
              <a:t>か二次元コードからご利用ください。</a:t>
            </a:r>
            <a:endParaRPr kumimoji="1" lang="en-US" altLang="ja-JP" sz="1100" dirty="0"/>
          </a:p>
          <a:p>
            <a:r>
              <a:rPr kumimoji="1" lang="ja-JP" altLang="en-US" sz="1100" dirty="0">
                <a:solidFill>
                  <a:schemeClr val="tx1"/>
                </a:solidFill>
                <a:latin typeface="+mn-ea"/>
              </a:rPr>
              <a:t>法人</a:t>
            </a:r>
            <a:r>
              <a:rPr kumimoji="1" lang="en-US" altLang="ja-JP" sz="1100" dirty="0">
                <a:solidFill>
                  <a:schemeClr val="tx1"/>
                </a:solidFill>
                <a:latin typeface="+mn-ea"/>
              </a:rPr>
              <a:t>(</a:t>
            </a:r>
            <a:r>
              <a:rPr kumimoji="1" lang="ja-JP" altLang="en-US" sz="1100" dirty="0">
                <a:solidFill>
                  <a:schemeClr val="tx1"/>
                </a:solidFill>
                <a:latin typeface="+mn-ea"/>
              </a:rPr>
              <a:t>団体</a:t>
            </a:r>
            <a:r>
              <a:rPr kumimoji="1" lang="en-US" altLang="ja-JP" sz="1100" dirty="0">
                <a:solidFill>
                  <a:schemeClr val="tx1"/>
                </a:solidFill>
                <a:latin typeface="+mn-ea"/>
              </a:rPr>
              <a:t>)</a:t>
            </a:r>
            <a:r>
              <a:rPr kumimoji="1" lang="ja-JP" altLang="en-US" sz="1100" dirty="0">
                <a:solidFill>
                  <a:schemeClr val="tx1"/>
                </a:solidFill>
                <a:latin typeface="+mn-ea"/>
              </a:rPr>
              <a:t>専用フォーム</a:t>
            </a:r>
            <a:r>
              <a:rPr kumimoji="1" lang="en-US" altLang="ja-JP" sz="1100" dirty="0">
                <a:solidFill>
                  <a:schemeClr val="tx1"/>
                </a:solidFill>
                <a:latin typeface="+mn-ea"/>
              </a:rPr>
              <a:t>URL</a:t>
            </a:r>
            <a:r>
              <a:rPr kumimoji="1" lang="ja-JP" altLang="en-US" sz="1100" dirty="0">
                <a:solidFill>
                  <a:schemeClr val="tx1"/>
                </a:solidFill>
                <a:latin typeface="+mn-ea"/>
              </a:rPr>
              <a:t>：</a:t>
            </a:r>
            <a:r>
              <a:rPr lang="en-US" altLang="ja-JP" sz="1200" b="0" i="0" dirty="0">
                <a:solidFill>
                  <a:schemeClr val="tx1"/>
                </a:solidFill>
                <a:effectLst/>
                <a:latin typeface="Roboto"/>
                <a:hlinkClick r:id="rId4">
                  <a:extLst>
                    <a:ext uri="{A12FA001-AC4F-418D-AE19-62706E023703}">
                      <ahyp:hlinkClr xmlns:ahyp="http://schemas.microsoft.com/office/drawing/2018/hyperlinkcolor" val="tx"/>
                    </a:ext>
                  </a:extLst>
                </a:hlinkClick>
              </a:rPr>
              <a:t>https://logoform.jp/form/3Rhu/924322</a:t>
            </a:r>
            <a:endParaRPr lang="en-US" altLang="ja-JP" sz="1200" b="0" i="0" dirty="0">
              <a:solidFill>
                <a:schemeClr val="tx1"/>
              </a:solidFill>
              <a:effectLst/>
              <a:latin typeface="Roboto"/>
            </a:endParaRPr>
          </a:p>
          <a:p>
            <a:r>
              <a:rPr kumimoji="1" lang="ja-JP" altLang="en-US" sz="1100" dirty="0">
                <a:solidFill>
                  <a:schemeClr val="tx1"/>
                </a:solidFill>
                <a:latin typeface="+mn-ea"/>
              </a:rPr>
              <a:t>個人事業者専用フォーム</a:t>
            </a:r>
            <a:r>
              <a:rPr kumimoji="1" lang="en-US" altLang="ja-JP" sz="1100" dirty="0">
                <a:solidFill>
                  <a:schemeClr val="tx1"/>
                </a:solidFill>
                <a:latin typeface="+mn-ea"/>
              </a:rPr>
              <a:t>URL</a:t>
            </a:r>
            <a:r>
              <a:rPr kumimoji="1" lang="ja-JP" altLang="en-US" sz="1100" dirty="0">
                <a:solidFill>
                  <a:schemeClr val="tx1"/>
                </a:solidFill>
                <a:latin typeface="+mn-ea"/>
              </a:rPr>
              <a:t>：</a:t>
            </a:r>
            <a:r>
              <a:rPr lang="en-US" altLang="ja-JP" sz="1200" b="0" i="0" dirty="0">
                <a:solidFill>
                  <a:schemeClr val="tx1"/>
                </a:solidFill>
                <a:effectLst/>
                <a:latin typeface="Roboto"/>
                <a:hlinkClick r:id="rId5">
                  <a:extLst>
                    <a:ext uri="{A12FA001-AC4F-418D-AE19-62706E023703}">
                      <ahyp:hlinkClr xmlns:ahyp="http://schemas.microsoft.com/office/drawing/2018/hyperlinkcolor" val="tx"/>
                    </a:ext>
                  </a:extLst>
                </a:hlinkClick>
              </a:rPr>
              <a:t>https://logoform.jp/form/3Rhu/924348</a:t>
            </a:r>
            <a:endParaRPr kumimoji="1" lang="en-US" altLang="ja-JP" sz="1100" dirty="0">
              <a:solidFill>
                <a:schemeClr val="tx1"/>
              </a:solidFill>
              <a:latin typeface="+mn-ea"/>
            </a:endParaRPr>
          </a:p>
          <a:p>
            <a:r>
              <a:rPr kumimoji="1" lang="ja-JP" altLang="en-US" sz="1100" dirty="0">
                <a:solidFill>
                  <a:schemeClr val="tx1"/>
                </a:solidFill>
                <a:latin typeface="+mn-ea"/>
              </a:rPr>
              <a:t>　　　　　　　　　←法人</a:t>
            </a:r>
            <a:r>
              <a:rPr kumimoji="1" lang="en-US" altLang="ja-JP" sz="1100" dirty="0">
                <a:solidFill>
                  <a:schemeClr val="tx1"/>
                </a:solidFill>
                <a:latin typeface="+mn-ea"/>
              </a:rPr>
              <a:t>(</a:t>
            </a:r>
            <a:r>
              <a:rPr kumimoji="1" lang="ja-JP" altLang="en-US" sz="1100" dirty="0">
                <a:solidFill>
                  <a:schemeClr val="tx1"/>
                </a:solidFill>
                <a:latin typeface="+mn-ea"/>
              </a:rPr>
              <a:t>団体</a:t>
            </a:r>
            <a:r>
              <a:rPr kumimoji="1" lang="en-US" altLang="ja-JP" sz="1100" dirty="0">
                <a:solidFill>
                  <a:schemeClr val="tx1"/>
                </a:solidFill>
                <a:latin typeface="+mn-ea"/>
              </a:rPr>
              <a:t>)</a:t>
            </a:r>
            <a:r>
              <a:rPr kumimoji="1" lang="ja-JP" altLang="en-US" sz="1100" dirty="0">
                <a:solidFill>
                  <a:schemeClr val="tx1"/>
                </a:solidFill>
                <a:latin typeface="+mn-ea"/>
              </a:rPr>
              <a:t>専用　　　　　　　　　　　　　　　　←個人事業者専用</a:t>
            </a:r>
            <a:endParaRPr kumimoji="1" lang="en-US" altLang="ja-JP" sz="1100" dirty="0">
              <a:solidFill>
                <a:schemeClr val="tx1"/>
              </a:solidFill>
              <a:latin typeface="+mn-ea"/>
            </a:endParaRPr>
          </a:p>
          <a:p>
            <a:r>
              <a:rPr kumimoji="1" lang="ja-JP" altLang="en-US" sz="1100" dirty="0">
                <a:solidFill>
                  <a:schemeClr val="tx1"/>
                </a:solidFill>
                <a:latin typeface="+mn-ea"/>
              </a:rPr>
              <a:t>　　　　　　</a:t>
            </a:r>
            <a:endParaRPr kumimoji="1" lang="en-US" altLang="ja-JP" sz="1100" dirty="0">
              <a:solidFill>
                <a:schemeClr val="tx1"/>
              </a:solidFill>
              <a:latin typeface="+mn-ea"/>
            </a:endParaRPr>
          </a:p>
          <a:p>
            <a:endParaRPr kumimoji="1" lang="en-US" altLang="ja-JP" sz="1100" dirty="0">
              <a:solidFill>
                <a:schemeClr val="tx1"/>
              </a:solidFill>
              <a:latin typeface="+mn-ea"/>
            </a:endParaRPr>
          </a:p>
          <a:p>
            <a:endParaRPr kumimoji="1" lang="ja-JP" altLang="en-US" sz="1100" u="sng" dirty="0"/>
          </a:p>
        </p:txBody>
      </p:sp>
      <p:sp>
        <p:nvSpPr>
          <p:cNvPr id="4" name="正方形/長方形 3"/>
          <p:cNvSpPr/>
          <p:nvPr/>
        </p:nvSpPr>
        <p:spPr>
          <a:xfrm>
            <a:off x="303406" y="5280233"/>
            <a:ext cx="6762959" cy="17621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100" b="1" dirty="0">
                <a:solidFill>
                  <a:srgbClr val="FF0000"/>
                </a:solidFill>
              </a:rPr>
              <a:t>【</a:t>
            </a:r>
            <a:r>
              <a:rPr kumimoji="1" lang="ja-JP" altLang="en-US" sz="1100" b="1" dirty="0">
                <a:solidFill>
                  <a:srgbClr val="FF0000"/>
                </a:solidFill>
              </a:rPr>
              <a:t>留意事項</a:t>
            </a:r>
            <a:r>
              <a:rPr kumimoji="1" lang="en-US" altLang="ja-JP" sz="1100" b="1" dirty="0">
                <a:solidFill>
                  <a:srgbClr val="FF0000"/>
                </a:solidFill>
              </a:rPr>
              <a:t>】</a:t>
            </a:r>
            <a:r>
              <a:rPr kumimoji="1" lang="en-US" altLang="ja-JP" sz="1100" b="1" dirty="0">
                <a:solidFill>
                  <a:schemeClr val="tx1"/>
                </a:solidFill>
              </a:rPr>
              <a:t>E</a:t>
            </a:r>
            <a:r>
              <a:rPr kumimoji="1" lang="ja-JP" altLang="en-US" sz="1100" b="1" dirty="0">
                <a:solidFill>
                  <a:schemeClr val="tx1"/>
                </a:solidFill>
              </a:rPr>
              <a:t>メールで送付された場合は、審査いたしかねますのでご注意ください。</a:t>
            </a:r>
            <a:endParaRPr kumimoji="1" lang="en-US" altLang="ja-JP" sz="1100" b="1" dirty="0">
              <a:solidFill>
                <a:schemeClr val="tx1"/>
              </a:solidFill>
            </a:endParaRPr>
          </a:p>
          <a:p>
            <a:r>
              <a:rPr kumimoji="1" lang="ja-JP" altLang="en-US" sz="1100" b="1" u="sng" dirty="0">
                <a:solidFill>
                  <a:schemeClr val="tx1"/>
                </a:solidFill>
              </a:rPr>
              <a:t>・二次元コード読み取り等ののち、メールアドレス登録をしていただくため、</a:t>
            </a:r>
            <a:r>
              <a:rPr kumimoji="1" lang="en-US" altLang="ja-JP" sz="1100" b="1" u="sng" dirty="0">
                <a:solidFill>
                  <a:schemeClr val="tx1"/>
                </a:solidFill>
                <a:hlinkClick r:id="rId6"/>
              </a:rPr>
              <a:t>no-reply@logoform.jp</a:t>
            </a:r>
            <a:r>
              <a:rPr kumimoji="1" lang="ja-JP" altLang="en-US" sz="1100" b="1" u="sng" dirty="0">
                <a:solidFill>
                  <a:schemeClr val="tx1"/>
                </a:solidFill>
              </a:rPr>
              <a:t>から</a:t>
            </a:r>
            <a:endParaRPr kumimoji="1" lang="en-US" altLang="ja-JP" sz="1100" b="1" u="sng" dirty="0">
              <a:solidFill>
                <a:schemeClr val="tx1"/>
              </a:solidFill>
            </a:endParaRPr>
          </a:p>
          <a:p>
            <a:r>
              <a:rPr kumimoji="1" lang="ja-JP" altLang="en-US" sz="1100" b="1" u="sng" dirty="0">
                <a:solidFill>
                  <a:schemeClr val="tx1"/>
                </a:solidFill>
              </a:rPr>
              <a:t>　の自動送信メールを受信できるように設定確認おねがいします。お手続き</a:t>
            </a:r>
            <a:r>
              <a:rPr kumimoji="1" lang="en-US" altLang="ja-JP" sz="1100" b="1" u="sng" dirty="0">
                <a:solidFill>
                  <a:schemeClr val="tx1"/>
                </a:solidFill>
              </a:rPr>
              <a:t>URL</a:t>
            </a:r>
            <a:r>
              <a:rPr kumimoji="1" lang="ja-JP" altLang="en-US" sz="1100" b="1" u="sng" dirty="0">
                <a:solidFill>
                  <a:schemeClr val="tx1"/>
                </a:solidFill>
              </a:rPr>
              <a:t>の有効期限は</a:t>
            </a:r>
            <a:r>
              <a:rPr kumimoji="1" lang="en-US" altLang="ja-JP" sz="1100" b="1" u="sng" dirty="0">
                <a:solidFill>
                  <a:schemeClr val="tx1"/>
                </a:solidFill>
              </a:rPr>
              <a:t>24</a:t>
            </a:r>
            <a:r>
              <a:rPr kumimoji="1" lang="ja-JP" altLang="en-US" sz="1100" b="1" u="sng" dirty="0">
                <a:solidFill>
                  <a:schemeClr val="tx1"/>
                </a:solidFill>
              </a:rPr>
              <a:t>時間。</a:t>
            </a:r>
            <a:br>
              <a:rPr kumimoji="1" lang="en-US" altLang="ja-JP" sz="1100" b="1" u="sng" dirty="0">
                <a:solidFill>
                  <a:schemeClr val="tx1"/>
                </a:solidFill>
              </a:rPr>
            </a:br>
            <a:r>
              <a:rPr kumimoji="1" lang="ja-JP" altLang="en-US" sz="1100" b="1" u="sng" dirty="0">
                <a:solidFill>
                  <a:schemeClr val="tx1"/>
                </a:solidFill>
              </a:rPr>
              <a:t>・</a:t>
            </a:r>
            <a:r>
              <a:rPr kumimoji="1" lang="en-US" altLang="ja-JP" sz="1100" b="1" u="sng" dirty="0">
                <a:solidFill>
                  <a:schemeClr val="tx1"/>
                </a:solidFill>
              </a:rPr>
              <a:t>G-mail</a:t>
            </a:r>
            <a:r>
              <a:rPr kumimoji="1" lang="ja-JP" altLang="en-US" sz="1100" b="1" u="sng" dirty="0">
                <a:solidFill>
                  <a:schemeClr val="tx1"/>
                </a:solidFill>
              </a:rPr>
              <a:t>は迷惑メールに自動振り分けされる可能性があるため、自動返信メールが届かない場合は、迷惑</a:t>
            </a:r>
            <a:endParaRPr kumimoji="1" lang="en-US" altLang="ja-JP" sz="1100" b="1" u="sng" dirty="0">
              <a:solidFill>
                <a:schemeClr val="tx1"/>
              </a:solidFill>
            </a:endParaRPr>
          </a:p>
          <a:p>
            <a:r>
              <a:rPr kumimoji="1" lang="ja-JP" altLang="en-US" sz="1100" b="1" u="sng" dirty="0">
                <a:solidFill>
                  <a:schemeClr val="tx1"/>
                </a:solidFill>
              </a:rPr>
              <a:t>　フォルダをご確認ください。</a:t>
            </a:r>
            <a:endParaRPr kumimoji="1" lang="en-US" altLang="ja-JP" sz="1100" b="1" u="sng" dirty="0">
              <a:solidFill>
                <a:schemeClr val="tx1"/>
              </a:solidFill>
            </a:endParaRPr>
          </a:p>
          <a:p>
            <a:r>
              <a:rPr kumimoji="1" lang="ja-JP" altLang="en-US" sz="1100" b="1" u="sng" dirty="0">
                <a:solidFill>
                  <a:schemeClr val="tx1"/>
                </a:solidFill>
              </a:rPr>
              <a:t>・重複申請を避けるため、同じブラウザからの複数回答不可設定となっています。</a:t>
            </a:r>
            <a:br>
              <a:rPr kumimoji="1" lang="en-US" altLang="ja-JP" sz="1100" b="1" u="sng" dirty="0">
                <a:solidFill>
                  <a:schemeClr val="tx1"/>
                </a:solidFill>
              </a:rPr>
            </a:br>
            <a:r>
              <a:rPr kumimoji="1" lang="ja-JP" altLang="en-US" sz="1100" b="1" u="sng" dirty="0">
                <a:solidFill>
                  <a:schemeClr val="tx1"/>
                </a:solidFill>
              </a:rPr>
              <a:t>・添付する提出書類は、</a:t>
            </a:r>
            <a:r>
              <a:rPr kumimoji="1" lang="en-US" altLang="ja-JP" sz="1100" b="1" u="sng" dirty="0">
                <a:solidFill>
                  <a:schemeClr val="tx1"/>
                </a:solidFill>
              </a:rPr>
              <a:t>PDF</a:t>
            </a:r>
            <a:r>
              <a:rPr kumimoji="1" lang="ja-JP" altLang="en-US" sz="1100" b="1" u="sng" dirty="0">
                <a:solidFill>
                  <a:schemeClr val="tx1"/>
                </a:solidFill>
              </a:rPr>
              <a:t>データや写真画像データなどで記載内容が確認できる状態で添付してく</a:t>
            </a:r>
            <a:r>
              <a:rPr kumimoji="1" lang="ja-JP" altLang="en-US" sz="1100" b="1" u="sng" dirty="0" err="1">
                <a:solidFill>
                  <a:schemeClr val="tx1"/>
                </a:solidFill>
              </a:rPr>
              <a:t>ださ</a:t>
            </a:r>
            <a:endParaRPr kumimoji="1" lang="en-US" altLang="ja-JP" sz="1100" b="1" u="sng" dirty="0">
              <a:solidFill>
                <a:schemeClr val="tx1"/>
              </a:solidFill>
            </a:endParaRPr>
          </a:p>
          <a:p>
            <a:r>
              <a:rPr kumimoji="1" lang="ja-JP" altLang="en-US" sz="1100" b="1" u="sng" dirty="0">
                <a:solidFill>
                  <a:schemeClr val="tx1"/>
                </a:solidFill>
              </a:rPr>
              <a:t>　い。</a:t>
            </a:r>
            <a:r>
              <a:rPr kumimoji="1" lang="en-US" altLang="ja-JP" sz="1100" b="1" u="sng" dirty="0">
                <a:solidFill>
                  <a:schemeClr val="tx1"/>
                </a:solidFill>
              </a:rPr>
              <a:t>※</a:t>
            </a:r>
            <a:r>
              <a:rPr kumimoji="1" lang="ja-JP" altLang="en-US" sz="1100" b="1" u="sng" dirty="0">
                <a:solidFill>
                  <a:schemeClr val="tx1"/>
                </a:solidFill>
              </a:rPr>
              <a:t>ファイル形式</a:t>
            </a:r>
            <a:r>
              <a:rPr kumimoji="1" lang="en-US" altLang="ja-JP" sz="1100" b="1" u="sng" dirty="0">
                <a:solidFill>
                  <a:schemeClr val="tx1"/>
                </a:solidFill>
              </a:rPr>
              <a:t>.</a:t>
            </a:r>
            <a:r>
              <a:rPr kumimoji="1" lang="en-US" altLang="ja-JP" sz="1100" b="1" u="sng" dirty="0" err="1">
                <a:solidFill>
                  <a:schemeClr val="tx1"/>
                </a:solidFill>
              </a:rPr>
              <a:t>heic</a:t>
            </a:r>
            <a:r>
              <a:rPr kumimoji="1" lang="ja-JP" altLang="en-US" sz="1100" b="1" u="sng" dirty="0">
                <a:solidFill>
                  <a:schemeClr val="tx1"/>
                </a:solidFill>
              </a:rPr>
              <a:t>や</a:t>
            </a:r>
            <a:r>
              <a:rPr kumimoji="1" lang="en-US" altLang="ja-JP" sz="1100" b="1" u="sng" dirty="0">
                <a:solidFill>
                  <a:schemeClr val="tx1"/>
                </a:solidFill>
              </a:rPr>
              <a:t>.</a:t>
            </a:r>
            <a:r>
              <a:rPr kumimoji="1" lang="en-US" altLang="ja-JP" sz="1100" b="1" u="sng" dirty="0" err="1">
                <a:solidFill>
                  <a:schemeClr val="tx1"/>
                </a:solidFill>
              </a:rPr>
              <a:t>heif</a:t>
            </a:r>
            <a:r>
              <a:rPr kumimoji="1" lang="ja-JP" altLang="en-US" sz="1100" b="1" u="sng" dirty="0">
                <a:solidFill>
                  <a:schemeClr val="tx1"/>
                </a:solidFill>
              </a:rPr>
              <a:t>の画像は正常ダウンロードできない場合がありますので控えてください</a:t>
            </a:r>
            <a:br>
              <a:rPr kumimoji="1" lang="en-US" altLang="ja-JP" sz="1100" b="1" u="sng" dirty="0">
                <a:solidFill>
                  <a:schemeClr val="tx1"/>
                </a:solidFill>
              </a:rPr>
            </a:br>
            <a:r>
              <a:rPr kumimoji="1" lang="ja-JP" altLang="en-US" sz="1100" b="1" u="sng" dirty="0">
                <a:solidFill>
                  <a:schemeClr val="tx1"/>
                </a:solidFill>
              </a:rPr>
              <a:t>・振込口座にゆう</a:t>
            </a:r>
            <a:r>
              <a:rPr kumimoji="1" lang="ja-JP" altLang="en-US" sz="1100" b="1" u="sng" dirty="0" err="1">
                <a:solidFill>
                  <a:schemeClr val="tx1"/>
                </a:solidFill>
              </a:rPr>
              <a:t>ちょ</a:t>
            </a:r>
            <a:r>
              <a:rPr kumimoji="1" lang="ja-JP" altLang="en-US" sz="1100" b="1" u="sng" dirty="0">
                <a:solidFill>
                  <a:schemeClr val="tx1"/>
                </a:solidFill>
              </a:rPr>
              <a:t>銀行をご希望の際は</a:t>
            </a:r>
            <a:r>
              <a:rPr kumimoji="1" lang="ja-JP" altLang="en-US" sz="1100" u="sng" dirty="0">
                <a:solidFill>
                  <a:schemeClr val="tx1"/>
                </a:solidFill>
              </a:rPr>
              <a:t>、電子申請がシステム上対応できておりませんので</a:t>
            </a:r>
            <a:r>
              <a:rPr kumimoji="1" lang="ja-JP" altLang="en-US" sz="1100" b="1" u="sng" dirty="0">
                <a:solidFill>
                  <a:schemeClr val="tx1"/>
                </a:solidFill>
              </a:rPr>
              <a:t>郵送にてご</a:t>
            </a:r>
            <a:endParaRPr kumimoji="1" lang="en-US" altLang="ja-JP" sz="1100" b="1" u="sng" dirty="0">
              <a:solidFill>
                <a:schemeClr val="tx1"/>
              </a:solidFill>
            </a:endParaRPr>
          </a:p>
          <a:p>
            <a:r>
              <a:rPr kumimoji="1" lang="ja-JP" altLang="en-US" sz="1100" b="1" u="sng" dirty="0">
                <a:solidFill>
                  <a:schemeClr val="tx1"/>
                </a:solidFill>
              </a:rPr>
              <a:t>　申請ください。</a:t>
            </a:r>
            <a:endParaRPr kumimoji="1" lang="en-US" altLang="ja-JP" sz="1100" b="1" u="sng" dirty="0">
              <a:solidFill>
                <a:schemeClr val="tx1"/>
              </a:solidFill>
            </a:endParaRPr>
          </a:p>
        </p:txBody>
      </p:sp>
      <p:sp>
        <p:nvSpPr>
          <p:cNvPr id="5" name="正方形/長方形 4"/>
          <p:cNvSpPr/>
          <p:nvPr/>
        </p:nvSpPr>
        <p:spPr>
          <a:xfrm>
            <a:off x="303406" y="7083434"/>
            <a:ext cx="6762959" cy="22856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solidFill>
                  <a:schemeClr val="tx1"/>
                </a:solidFill>
              </a:rPr>
              <a:t>補助対象判断基準の参考について</a:t>
            </a:r>
            <a:br>
              <a:rPr kumimoji="1" lang="en-US" altLang="ja-JP" dirty="0">
                <a:solidFill>
                  <a:schemeClr val="tx1"/>
                </a:solidFill>
              </a:rPr>
            </a:br>
            <a:r>
              <a:rPr kumimoji="1" lang="ja-JP" altLang="en-US" sz="1100" dirty="0">
                <a:solidFill>
                  <a:schemeClr val="tx1"/>
                </a:solidFill>
              </a:rPr>
              <a:t>＜＜対象となる場合＞＞</a:t>
            </a:r>
            <a:br>
              <a:rPr kumimoji="1" lang="en-US" altLang="ja-JP" sz="1100" dirty="0">
                <a:solidFill>
                  <a:schemeClr val="tx1"/>
                </a:solidFill>
              </a:rPr>
            </a:br>
            <a:r>
              <a:rPr kumimoji="1" lang="ja-JP" altLang="en-US" sz="1100" dirty="0">
                <a:solidFill>
                  <a:schemeClr val="tx1"/>
                </a:solidFill>
              </a:rPr>
              <a:t>・確定申告書等に事業収入欄の記載がある個人事業者</a:t>
            </a:r>
            <a:br>
              <a:rPr kumimoji="1" lang="en-US" altLang="ja-JP" sz="1100" dirty="0">
                <a:solidFill>
                  <a:schemeClr val="tx1"/>
                </a:solidFill>
              </a:rPr>
            </a:br>
            <a:r>
              <a:rPr kumimoji="1" lang="ja-JP" altLang="en-US" sz="1100" dirty="0">
                <a:solidFill>
                  <a:schemeClr val="tx1"/>
                </a:solidFill>
              </a:rPr>
              <a:t>・熱海市内に住民登録があるが、熱海市外で事業を営む個人事業者</a:t>
            </a:r>
            <a:endParaRPr kumimoji="1" lang="en-US" altLang="ja-JP" sz="1100" dirty="0">
              <a:solidFill>
                <a:schemeClr val="tx1"/>
              </a:solidFill>
            </a:endParaRPr>
          </a:p>
          <a:p>
            <a:r>
              <a:rPr kumimoji="1" lang="ja-JP" altLang="en-US" sz="1100" dirty="0">
                <a:solidFill>
                  <a:schemeClr val="tx1"/>
                </a:solidFill>
              </a:rPr>
              <a:t>・農業者や漁業者など事業所を要しない事業形態の方で、税務申告をしている個人事業者</a:t>
            </a:r>
            <a:endParaRPr kumimoji="1" lang="en-US" altLang="ja-JP" sz="1100" dirty="0">
              <a:solidFill>
                <a:schemeClr val="tx1"/>
              </a:solidFill>
            </a:endParaRPr>
          </a:p>
          <a:p>
            <a:r>
              <a:rPr kumimoji="1" lang="ja-JP" altLang="en-US" sz="1100" dirty="0">
                <a:solidFill>
                  <a:schemeClr val="tx1"/>
                </a:solidFill>
              </a:rPr>
              <a:t>・給与収入のほか、副業や兼業を行い、事業収入の申告がある個人事業者</a:t>
            </a:r>
            <a:endParaRPr kumimoji="1" lang="en-US" altLang="ja-JP" sz="1100" dirty="0">
              <a:solidFill>
                <a:schemeClr val="tx1"/>
              </a:solidFill>
            </a:endParaRPr>
          </a:p>
          <a:p>
            <a:r>
              <a:rPr kumimoji="1" lang="ja-JP" altLang="en-US" sz="1100" dirty="0">
                <a:solidFill>
                  <a:schemeClr val="tx1"/>
                </a:solidFill>
              </a:rPr>
              <a:t>・不動産収入のある個人事業者</a:t>
            </a:r>
            <a:endParaRPr kumimoji="1" lang="en-US" altLang="ja-JP" sz="1100" dirty="0">
              <a:solidFill>
                <a:schemeClr val="tx1"/>
              </a:solidFill>
            </a:endParaRPr>
          </a:p>
          <a:p>
            <a:r>
              <a:rPr kumimoji="1" lang="ja-JP" altLang="en-US" sz="1100" dirty="0">
                <a:solidFill>
                  <a:schemeClr val="tx1"/>
                </a:solidFill>
              </a:rPr>
              <a:t>・特定非営利活動法人、財団法人、社団法人等においては事業収入があることの証明ができる法人</a:t>
            </a:r>
            <a:endParaRPr kumimoji="1" lang="en-US" altLang="ja-JP" sz="1100" dirty="0">
              <a:solidFill>
                <a:schemeClr val="tx1"/>
              </a:solidFill>
            </a:endParaRPr>
          </a:p>
          <a:p>
            <a:br>
              <a:rPr kumimoji="1" lang="en-US" altLang="ja-JP" sz="1100" dirty="0">
                <a:solidFill>
                  <a:schemeClr val="tx1"/>
                </a:solidFill>
              </a:rPr>
            </a:br>
            <a:r>
              <a:rPr kumimoji="1" lang="ja-JP" altLang="en-US" sz="1100" dirty="0">
                <a:solidFill>
                  <a:schemeClr val="tx1"/>
                </a:solidFill>
              </a:rPr>
              <a:t>＜＜対象とならない場合＞＞</a:t>
            </a:r>
            <a:endParaRPr kumimoji="1" lang="en-US" altLang="ja-JP" sz="1100" dirty="0">
              <a:solidFill>
                <a:schemeClr val="tx1"/>
              </a:solidFill>
            </a:endParaRPr>
          </a:p>
          <a:p>
            <a:r>
              <a:rPr kumimoji="1" lang="ja-JP" altLang="en-US" sz="1100" dirty="0">
                <a:solidFill>
                  <a:schemeClr val="tx1"/>
                </a:solidFill>
              </a:rPr>
              <a:t>・休業している事業者</a:t>
            </a:r>
            <a:r>
              <a:rPr kumimoji="1" lang="en-US" altLang="ja-JP" sz="1100" dirty="0">
                <a:solidFill>
                  <a:schemeClr val="tx1"/>
                </a:solidFill>
              </a:rPr>
              <a:t>(</a:t>
            </a:r>
            <a:r>
              <a:rPr kumimoji="1" lang="ja-JP" altLang="en-US" sz="1100" dirty="0">
                <a:solidFill>
                  <a:schemeClr val="tx1"/>
                </a:solidFill>
              </a:rPr>
              <a:t>本支援金支給後、事業休業・廃止予定の事業者は支給対象外となります</a:t>
            </a:r>
            <a:r>
              <a:rPr kumimoji="1" lang="en-US" altLang="ja-JP" sz="1100" dirty="0">
                <a:solidFill>
                  <a:schemeClr val="tx1"/>
                </a:solidFill>
              </a:rPr>
              <a:t>)</a:t>
            </a:r>
            <a:br>
              <a:rPr kumimoji="1" lang="en-US" altLang="ja-JP" sz="1100" dirty="0">
                <a:solidFill>
                  <a:schemeClr val="tx1"/>
                </a:solidFill>
              </a:rPr>
            </a:br>
            <a:r>
              <a:rPr kumimoji="1" lang="ja-JP" altLang="en-US" sz="1100" dirty="0">
                <a:solidFill>
                  <a:schemeClr val="tx1"/>
                </a:solidFill>
              </a:rPr>
              <a:t>・宗教上の組織若しくは団体、政治団体</a:t>
            </a:r>
            <a:r>
              <a:rPr kumimoji="1" lang="en-US" altLang="ja-JP" sz="1100" dirty="0">
                <a:solidFill>
                  <a:schemeClr val="tx1"/>
                </a:solidFill>
              </a:rPr>
              <a:t>(</a:t>
            </a:r>
            <a:r>
              <a:rPr kumimoji="1" lang="ja-JP" altLang="en-US" sz="1100" dirty="0">
                <a:solidFill>
                  <a:schemeClr val="tx1"/>
                </a:solidFill>
              </a:rPr>
              <a:t>公益事業を行っている場合を除く</a:t>
            </a:r>
            <a:r>
              <a:rPr kumimoji="1" lang="en-US" altLang="ja-JP" sz="1100" dirty="0">
                <a:solidFill>
                  <a:schemeClr val="tx1"/>
                </a:solidFill>
              </a:rPr>
              <a:t>)</a:t>
            </a:r>
            <a:endParaRPr kumimoji="1" lang="ja-JP" altLang="en-US" sz="1100" dirty="0">
              <a:solidFill>
                <a:schemeClr val="tx1"/>
              </a:solidFill>
            </a:endParaRPr>
          </a:p>
        </p:txBody>
      </p:sp>
      <p:sp>
        <p:nvSpPr>
          <p:cNvPr id="3" name="正方形/長方形 2"/>
          <p:cNvSpPr/>
          <p:nvPr/>
        </p:nvSpPr>
        <p:spPr>
          <a:xfrm>
            <a:off x="2957512" y="3605361"/>
            <a:ext cx="4233863" cy="3174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b="1" dirty="0">
                <a:solidFill>
                  <a:srgbClr val="FF0000"/>
                </a:solidFill>
              </a:rPr>
              <a:t>※</a:t>
            </a:r>
            <a:r>
              <a:rPr kumimoji="1" lang="ja-JP" altLang="en-US" sz="900" b="1" dirty="0">
                <a:solidFill>
                  <a:srgbClr val="FF0000"/>
                </a:solidFill>
              </a:rPr>
              <a:t>システムメンテナンス実施中</a:t>
            </a:r>
            <a:r>
              <a:rPr kumimoji="1" lang="en-US" altLang="ja-JP" sz="900" b="1" dirty="0">
                <a:solidFill>
                  <a:srgbClr val="FF0000"/>
                </a:solidFill>
              </a:rPr>
              <a:t>4/22</a:t>
            </a:r>
            <a:r>
              <a:rPr kumimoji="1" lang="ja-JP" altLang="en-US" sz="900" b="1" dirty="0">
                <a:solidFill>
                  <a:srgbClr val="FF0000"/>
                </a:solidFill>
              </a:rPr>
              <a:t>と</a:t>
            </a:r>
            <a:r>
              <a:rPr kumimoji="1" lang="en-US" altLang="ja-JP" sz="900" b="1" dirty="0">
                <a:solidFill>
                  <a:srgbClr val="FF0000"/>
                </a:solidFill>
              </a:rPr>
              <a:t>5/20</a:t>
            </a:r>
            <a:r>
              <a:rPr kumimoji="1" lang="ja-JP" altLang="en-US" sz="900" b="1" dirty="0">
                <a:solidFill>
                  <a:srgbClr val="FF0000"/>
                </a:solidFill>
              </a:rPr>
              <a:t>の両日ともに</a:t>
            </a:r>
            <a:r>
              <a:rPr kumimoji="1" lang="en-US" altLang="ja-JP" sz="900" b="1" dirty="0">
                <a:solidFill>
                  <a:srgbClr val="FF0000"/>
                </a:solidFill>
              </a:rPr>
              <a:t>22</a:t>
            </a:r>
            <a:r>
              <a:rPr kumimoji="1" lang="ja-JP" altLang="en-US" sz="900" b="1" dirty="0">
                <a:solidFill>
                  <a:srgbClr val="FF0000"/>
                </a:solidFill>
              </a:rPr>
              <a:t>時から翌日午前</a:t>
            </a:r>
            <a:r>
              <a:rPr kumimoji="1" lang="en-US" altLang="ja-JP" sz="900" b="1" dirty="0">
                <a:solidFill>
                  <a:srgbClr val="FF0000"/>
                </a:solidFill>
              </a:rPr>
              <a:t>5</a:t>
            </a:r>
            <a:r>
              <a:rPr kumimoji="1" lang="ja-JP" altLang="en-US" sz="900" b="1" dirty="0">
                <a:solidFill>
                  <a:srgbClr val="FF0000"/>
                </a:solidFill>
              </a:rPr>
              <a:t>時は、回答フォームへのアクセスができませんので、時間に余裕をもってご申請ください。そのほか、急遽メンテナンスを行う場合がございます。</a:t>
            </a:r>
          </a:p>
        </p:txBody>
      </p:sp>
      <p:sp>
        <p:nvSpPr>
          <p:cNvPr id="6" name="AutoShape 2" descr="QRコード"/>
          <p:cNvSpPr>
            <a:spLocks noChangeAspect="1" noChangeArrowheads="1"/>
          </p:cNvSpPr>
          <p:nvPr/>
        </p:nvSpPr>
        <p:spPr bwMode="auto">
          <a:xfrm>
            <a:off x="155574" y="-144463"/>
            <a:ext cx="617673" cy="617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3" name="図 12">
            <a:extLst>
              <a:ext uri="{FF2B5EF4-FFF2-40B4-BE49-F238E27FC236}">
                <a16:creationId xmlns:a16="http://schemas.microsoft.com/office/drawing/2014/main" id="{9E9165EB-343E-ECE5-649E-0A8EB07D20ED}"/>
              </a:ext>
            </a:extLst>
          </p:cNvPr>
          <p:cNvPicPr>
            <a:picLocks noChangeAspect="1"/>
          </p:cNvPicPr>
          <p:nvPr/>
        </p:nvPicPr>
        <p:blipFill>
          <a:blip r:embed="rId7"/>
          <a:stretch>
            <a:fillRect/>
          </a:stretch>
        </p:blipFill>
        <p:spPr>
          <a:xfrm>
            <a:off x="1009650" y="4599227"/>
            <a:ext cx="612774" cy="612774"/>
          </a:xfrm>
          <a:prstGeom prst="rect">
            <a:avLst/>
          </a:prstGeom>
        </p:spPr>
      </p:pic>
      <p:pic>
        <p:nvPicPr>
          <p:cNvPr id="14" name="図 13">
            <a:extLst>
              <a:ext uri="{FF2B5EF4-FFF2-40B4-BE49-F238E27FC236}">
                <a16:creationId xmlns:a16="http://schemas.microsoft.com/office/drawing/2014/main" id="{92E8B87D-1AE6-4064-89CB-4D9075AC1019}"/>
              </a:ext>
            </a:extLst>
          </p:cNvPr>
          <p:cNvPicPr>
            <a:picLocks noChangeAspect="1"/>
          </p:cNvPicPr>
          <p:nvPr/>
        </p:nvPicPr>
        <p:blipFill>
          <a:blip r:embed="rId8"/>
          <a:stretch>
            <a:fillRect/>
          </a:stretch>
        </p:blipFill>
        <p:spPr>
          <a:xfrm>
            <a:off x="4321175" y="4572781"/>
            <a:ext cx="660468" cy="660468"/>
          </a:xfrm>
          <a:prstGeom prst="rect">
            <a:avLst/>
          </a:prstGeom>
        </p:spPr>
      </p:pic>
      <p:pic>
        <p:nvPicPr>
          <p:cNvPr id="7" name="図 6">
            <a:extLst>
              <a:ext uri="{FF2B5EF4-FFF2-40B4-BE49-F238E27FC236}">
                <a16:creationId xmlns:a16="http://schemas.microsoft.com/office/drawing/2014/main" id="{EEF30535-41F3-0B62-4DFD-FEC16CEE21FE}"/>
              </a:ext>
            </a:extLst>
          </p:cNvPr>
          <p:cNvPicPr>
            <a:picLocks noChangeAspect="1"/>
          </p:cNvPicPr>
          <p:nvPr/>
        </p:nvPicPr>
        <p:blipFill>
          <a:blip r:embed="rId9"/>
          <a:stretch>
            <a:fillRect/>
          </a:stretch>
        </p:blipFill>
        <p:spPr>
          <a:xfrm>
            <a:off x="1326319" y="2816043"/>
            <a:ext cx="714801" cy="714801"/>
          </a:xfrm>
          <a:prstGeom prst="rect">
            <a:avLst/>
          </a:prstGeom>
        </p:spPr>
      </p:pic>
    </p:spTree>
    <p:extLst>
      <p:ext uri="{BB962C8B-B14F-4D97-AF65-F5344CB8AC3E}">
        <p14:creationId xmlns:p14="http://schemas.microsoft.com/office/powerpoint/2010/main" val="14913026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4692</TotalTime>
  <Words>1233</Words>
  <Application>Microsoft Office PowerPoint</Application>
  <PresentationFormat>ユーザー設定</PresentationFormat>
  <Paragraphs>119</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Meiryo UI</vt:lpstr>
      <vt:lpstr>ＭＳ ゴシック</vt:lpstr>
      <vt:lpstr>Roboto</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atami</dc:creator>
  <cp:lastModifiedBy>甲田 有紗</cp:lastModifiedBy>
  <cp:revision>295</cp:revision>
  <cp:lastPrinted>2025-02-13T01:40:30Z</cp:lastPrinted>
  <dcterms:created xsi:type="dcterms:W3CDTF">2020-05-19T09:02:02Z</dcterms:created>
  <dcterms:modified xsi:type="dcterms:W3CDTF">2025-02-13T02:44:10Z</dcterms:modified>
</cp:coreProperties>
</file>