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94" r:id="rId1"/>
  </p:sldMasterIdLst>
  <p:notesMasterIdLst>
    <p:notesMasterId r:id="rId28"/>
  </p:notesMasterIdLst>
  <p:handoutMasterIdLst>
    <p:handoutMasterId r:id="rId29"/>
  </p:handoutMasterIdLst>
  <p:sldIdLst>
    <p:sldId id="257" r:id="rId2"/>
    <p:sldId id="433" r:id="rId3"/>
    <p:sldId id="377" r:id="rId4"/>
    <p:sldId id="378" r:id="rId5"/>
    <p:sldId id="395" r:id="rId6"/>
    <p:sldId id="260" r:id="rId7"/>
    <p:sldId id="259" r:id="rId8"/>
    <p:sldId id="262" r:id="rId9"/>
    <p:sldId id="431" r:id="rId10"/>
    <p:sldId id="427" r:id="rId11"/>
    <p:sldId id="428" r:id="rId12"/>
    <p:sldId id="429" r:id="rId13"/>
    <p:sldId id="430" r:id="rId14"/>
    <p:sldId id="366" r:id="rId15"/>
    <p:sldId id="332" r:id="rId16"/>
    <p:sldId id="337" r:id="rId17"/>
    <p:sldId id="340" r:id="rId18"/>
    <p:sldId id="342" r:id="rId19"/>
    <p:sldId id="346" r:id="rId20"/>
    <p:sldId id="351" r:id="rId21"/>
    <p:sldId id="352" r:id="rId22"/>
    <p:sldId id="355" r:id="rId23"/>
    <p:sldId id="356" r:id="rId24"/>
    <p:sldId id="432" r:id="rId25"/>
    <p:sldId id="358" r:id="rId26"/>
    <p:sldId id="360" r:id="rId2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4178" userDrawn="1">
          <p15:clr>
            <a:srgbClr val="A4A3A4"/>
          </p15:clr>
        </p15:guide>
        <p15:guide id="4" orient="horz" pos="119" userDrawn="1">
          <p15:clr>
            <a:srgbClr val="A4A3A4"/>
          </p15:clr>
        </p15:guide>
        <p15:guide id="5" pos="5602" userDrawn="1">
          <p15:clr>
            <a:srgbClr val="A4A3A4"/>
          </p15:clr>
        </p15:guide>
        <p15:guide id="6" pos="158" userDrawn="1">
          <p15:clr>
            <a:srgbClr val="A4A3A4"/>
          </p15:clr>
        </p15:guide>
        <p15:guide id="7" orient="horz" pos="57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DDFF"/>
    <a:srgbClr val="FFFFE1"/>
    <a:srgbClr val="0000CC"/>
    <a:srgbClr val="0000FF"/>
    <a:srgbClr val="000099"/>
    <a:srgbClr val="F5F9FD"/>
    <a:srgbClr val="FFE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24" autoAdjust="0"/>
    <p:restoredTop sz="94280" autoAdjust="0"/>
  </p:normalViewPr>
  <p:slideViewPr>
    <p:cSldViewPr snapToGrid="0">
      <p:cViewPr varScale="1">
        <p:scale>
          <a:sx n="73" d="100"/>
          <a:sy n="73" d="100"/>
        </p:scale>
        <p:origin x="1062" y="66"/>
      </p:cViewPr>
      <p:guideLst>
        <p:guide orient="horz" pos="2160"/>
        <p:guide pos="2880"/>
        <p:guide orient="horz" pos="4178"/>
        <p:guide orient="horz" pos="119"/>
        <p:guide pos="5602"/>
        <p:guide pos="158"/>
        <p:guide orient="horz" pos="572"/>
      </p:guideLst>
    </p:cSldViewPr>
  </p:slideViewPr>
  <p:outlineViewPr>
    <p:cViewPr>
      <p:scale>
        <a:sx n="33" d="100"/>
        <a:sy n="33" d="100"/>
      </p:scale>
      <p:origin x="0" y="-2568"/>
    </p:cViewPr>
  </p:outlineViewPr>
  <p:notesTextViewPr>
    <p:cViewPr>
      <p:scale>
        <a:sx n="100" d="100"/>
        <a:sy n="100" d="100"/>
      </p:scale>
      <p:origin x="0" y="0"/>
    </p:cViewPr>
  </p:notesTextViewPr>
  <p:sorterViewPr>
    <p:cViewPr>
      <p:scale>
        <a:sx n="100" d="100"/>
        <a:sy n="100" d="100"/>
      </p:scale>
      <p:origin x="0" y="-6654"/>
    </p:cViewPr>
  </p:sorterViewPr>
  <p:notesViewPr>
    <p:cSldViewPr snapToGrid="0">
      <p:cViewPr>
        <p:scale>
          <a:sx n="150" d="100"/>
          <a:sy n="150" d="100"/>
        </p:scale>
        <p:origin x="864" y="-30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18AD6CC-5143-817A-7B93-4660918F1B9A}"/>
              </a:ext>
            </a:extLst>
          </p:cNvPr>
          <p:cNvSpPr>
            <a:spLocks noGrp="1"/>
          </p:cNvSpPr>
          <p:nvPr>
            <p:ph type="hdr" sz="quarter"/>
          </p:nvPr>
        </p:nvSpPr>
        <p:spPr>
          <a:xfrm>
            <a:off x="2" y="2"/>
            <a:ext cx="2951163" cy="498474"/>
          </a:xfrm>
          <a:prstGeom prst="rect">
            <a:avLst/>
          </a:prstGeom>
        </p:spPr>
        <p:txBody>
          <a:bodyPr vert="horz" lIns="91427" tIns="45712" rIns="91427" bIns="4571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78B1C50D-BA53-B694-04C8-86EB36A4D6DA}"/>
              </a:ext>
            </a:extLst>
          </p:cNvPr>
          <p:cNvSpPr>
            <a:spLocks noGrp="1"/>
          </p:cNvSpPr>
          <p:nvPr>
            <p:ph type="dt" sz="quarter" idx="1"/>
          </p:nvPr>
        </p:nvSpPr>
        <p:spPr>
          <a:xfrm>
            <a:off x="3856040" y="2"/>
            <a:ext cx="2949575" cy="498474"/>
          </a:xfrm>
          <a:prstGeom prst="rect">
            <a:avLst/>
          </a:prstGeom>
        </p:spPr>
        <p:txBody>
          <a:bodyPr vert="horz" lIns="91427" tIns="45712" rIns="91427" bIns="45712" rtlCol="0"/>
          <a:lstStyle>
            <a:lvl1pPr algn="r" eaLnBrk="1" fontAlgn="auto" hangingPunct="1">
              <a:spcBef>
                <a:spcPts val="0"/>
              </a:spcBef>
              <a:spcAft>
                <a:spcPts val="0"/>
              </a:spcAft>
              <a:defRPr sz="1200">
                <a:latin typeface="+mn-lt"/>
                <a:ea typeface="+mn-ea"/>
              </a:defRPr>
            </a:lvl1pPr>
          </a:lstStyle>
          <a:p>
            <a:pPr>
              <a:defRPr/>
            </a:pPr>
            <a:fld id="{359EE0F5-C6D5-413F-A7E9-E2A172A9FCD9}" type="datetimeFigureOut">
              <a:rPr lang="ja-JP" altLang="en-US"/>
              <a:pPr>
                <a:defRPr/>
              </a:pPr>
              <a:t>2022/11/29</a:t>
            </a:fld>
            <a:endParaRPr lang="ja-JP" altLang="en-US"/>
          </a:p>
        </p:txBody>
      </p:sp>
      <p:sp>
        <p:nvSpPr>
          <p:cNvPr id="4" name="フッター プレースホルダー 3">
            <a:extLst>
              <a:ext uri="{FF2B5EF4-FFF2-40B4-BE49-F238E27FC236}">
                <a16:creationId xmlns:a16="http://schemas.microsoft.com/office/drawing/2014/main" id="{FC4D1F40-1600-344C-7E79-3B624750284A}"/>
              </a:ext>
            </a:extLst>
          </p:cNvPr>
          <p:cNvSpPr>
            <a:spLocks noGrp="1"/>
          </p:cNvSpPr>
          <p:nvPr>
            <p:ph type="ftr" sz="quarter" idx="2"/>
          </p:nvPr>
        </p:nvSpPr>
        <p:spPr>
          <a:xfrm>
            <a:off x="2" y="9440865"/>
            <a:ext cx="2951163" cy="498474"/>
          </a:xfrm>
          <a:prstGeom prst="rect">
            <a:avLst/>
          </a:prstGeom>
        </p:spPr>
        <p:txBody>
          <a:bodyPr vert="horz" lIns="91427" tIns="45712" rIns="91427" bIns="4571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C0B827C7-795B-16C0-3C82-C8F532DDE704}"/>
              </a:ext>
            </a:extLst>
          </p:cNvPr>
          <p:cNvSpPr>
            <a:spLocks noGrp="1"/>
          </p:cNvSpPr>
          <p:nvPr>
            <p:ph type="sldNum" sz="quarter" idx="3"/>
          </p:nvPr>
        </p:nvSpPr>
        <p:spPr>
          <a:xfrm>
            <a:off x="3856040" y="9440865"/>
            <a:ext cx="2949575" cy="498474"/>
          </a:xfrm>
          <a:prstGeom prst="rect">
            <a:avLst/>
          </a:prstGeom>
        </p:spPr>
        <p:txBody>
          <a:bodyPr vert="horz" wrap="square" lIns="91427" tIns="45712" rIns="91427" bIns="45712" numCol="1" anchor="b" anchorCtr="0" compatLnSpc="1">
            <a:prstTxWarp prst="textNoShape">
              <a:avLst/>
            </a:prstTxWarp>
          </a:bodyPr>
          <a:lstStyle>
            <a:lvl1pPr algn="r" eaLnBrk="1" fontAlgn="auto" hangingPunct="1">
              <a:spcBef>
                <a:spcPts val="0"/>
              </a:spcBef>
              <a:spcAft>
                <a:spcPts val="0"/>
              </a:spcAft>
              <a:defRPr sz="1200">
                <a:latin typeface="+mn-lt"/>
                <a:ea typeface="+mn-ea"/>
              </a:defRPr>
            </a:lvl1pPr>
          </a:lstStyle>
          <a:p>
            <a:pPr>
              <a:defRPr/>
            </a:pPr>
            <a:fld id="{CFF43559-6942-4358-9AD6-663370FFBF4F}"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B745C41-00E4-5747-B6A0-7B89707077FA}"/>
              </a:ext>
            </a:extLst>
          </p:cNvPr>
          <p:cNvSpPr>
            <a:spLocks noGrp="1"/>
          </p:cNvSpPr>
          <p:nvPr>
            <p:ph type="hdr" sz="quarter"/>
          </p:nvPr>
        </p:nvSpPr>
        <p:spPr>
          <a:xfrm>
            <a:off x="2" y="2"/>
            <a:ext cx="2951163" cy="498474"/>
          </a:xfrm>
          <a:prstGeom prst="rect">
            <a:avLst/>
          </a:prstGeom>
        </p:spPr>
        <p:txBody>
          <a:bodyPr vert="horz" lIns="91427" tIns="45712" rIns="91427" bIns="4571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1510064F-832D-B73F-7C0D-FA24170CD14A}"/>
              </a:ext>
            </a:extLst>
          </p:cNvPr>
          <p:cNvSpPr>
            <a:spLocks noGrp="1"/>
          </p:cNvSpPr>
          <p:nvPr>
            <p:ph type="dt" idx="1"/>
          </p:nvPr>
        </p:nvSpPr>
        <p:spPr>
          <a:xfrm>
            <a:off x="3856040" y="2"/>
            <a:ext cx="2949575" cy="498474"/>
          </a:xfrm>
          <a:prstGeom prst="rect">
            <a:avLst/>
          </a:prstGeom>
        </p:spPr>
        <p:txBody>
          <a:bodyPr vert="horz" lIns="91427" tIns="45712" rIns="91427" bIns="45712" rtlCol="0"/>
          <a:lstStyle>
            <a:lvl1pPr algn="r" eaLnBrk="1" fontAlgn="auto" hangingPunct="1">
              <a:spcBef>
                <a:spcPts val="0"/>
              </a:spcBef>
              <a:spcAft>
                <a:spcPts val="0"/>
              </a:spcAft>
              <a:defRPr sz="1200">
                <a:latin typeface="+mn-lt"/>
                <a:ea typeface="+mn-ea"/>
              </a:defRPr>
            </a:lvl1pPr>
          </a:lstStyle>
          <a:p>
            <a:pPr>
              <a:defRPr/>
            </a:pPr>
            <a:fld id="{020026B6-FC7F-4A78-B840-B342234AD3F4}" type="datetimeFigureOut">
              <a:rPr lang="ja-JP" altLang="en-US"/>
              <a:pPr>
                <a:defRPr/>
              </a:pPr>
              <a:t>2022/11/29</a:t>
            </a:fld>
            <a:endParaRPr lang="ja-JP" altLang="en-US" dirty="0"/>
          </a:p>
        </p:txBody>
      </p:sp>
      <p:sp>
        <p:nvSpPr>
          <p:cNvPr id="4" name="スライド イメージ プレースホルダー 3">
            <a:extLst>
              <a:ext uri="{FF2B5EF4-FFF2-40B4-BE49-F238E27FC236}">
                <a16:creationId xmlns:a16="http://schemas.microsoft.com/office/drawing/2014/main" id="{845ADC8B-6B10-D5E6-E350-AD70AB2E6C64}"/>
              </a:ext>
            </a:extLst>
          </p:cNvPr>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1427" tIns="45712" rIns="91427" bIns="45712" rtlCol="0" anchor="ctr"/>
          <a:lstStyle/>
          <a:p>
            <a:pPr lvl="0"/>
            <a:endParaRPr lang="ja-JP" altLang="en-US" noProof="0" dirty="0"/>
          </a:p>
        </p:txBody>
      </p:sp>
      <p:sp>
        <p:nvSpPr>
          <p:cNvPr id="5" name="ノート プレースホルダー 4">
            <a:extLst>
              <a:ext uri="{FF2B5EF4-FFF2-40B4-BE49-F238E27FC236}">
                <a16:creationId xmlns:a16="http://schemas.microsoft.com/office/drawing/2014/main" id="{4D1F30A7-1718-DA55-B28E-719276319B19}"/>
              </a:ext>
            </a:extLst>
          </p:cNvPr>
          <p:cNvSpPr>
            <a:spLocks noGrp="1"/>
          </p:cNvSpPr>
          <p:nvPr>
            <p:ph type="body" sz="quarter" idx="3"/>
          </p:nvPr>
        </p:nvSpPr>
        <p:spPr>
          <a:xfrm>
            <a:off x="681038" y="4784727"/>
            <a:ext cx="5445125" cy="3911599"/>
          </a:xfrm>
          <a:prstGeom prst="rect">
            <a:avLst/>
          </a:prstGeom>
        </p:spPr>
        <p:txBody>
          <a:bodyPr vert="horz" lIns="91427" tIns="45712" rIns="91427"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83973845-380A-3337-6332-4210E087BF9C}"/>
              </a:ext>
            </a:extLst>
          </p:cNvPr>
          <p:cNvSpPr>
            <a:spLocks noGrp="1"/>
          </p:cNvSpPr>
          <p:nvPr>
            <p:ph type="ftr" sz="quarter" idx="4"/>
          </p:nvPr>
        </p:nvSpPr>
        <p:spPr>
          <a:xfrm>
            <a:off x="2" y="9440865"/>
            <a:ext cx="2951163" cy="498474"/>
          </a:xfrm>
          <a:prstGeom prst="rect">
            <a:avLst/>
          </a:prstGeom>
        </p:spPr>
        <p:txBody>
          <a:bodyPr vert="horz" lIns="91427" tIns="45712" rIns="91427" bIns="4571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DD1504B3-02A9-A156-05C2-A72F6BA69B3C}"/>
              </a:ext>
            </a:extLst>
          </p:cNvPr>
          <p:cNvSpPr>
            <a:spLocks noGrp="1"/>
          </p:cNvSpPr>
          <p:nvPr>
            <p:ph type="sldNum" sz="quarter" idx="5"/>
          </p:nvPr>
        </p:nvSpPr>
        <p:spPr>
          <a:xfrm>
            <a:off x="3856040" y="9440865"/>
            <a:ext cx="2949575" cy="498474"/>
          </a:xfrm>
          <a:prstGeom prst="rect">
            <a:avLst/>
          </a:prstGeom>
        </p:spPr>
        <p:txBody>
          <a:bodyPr vert="horz" wrap="square" lIns="91427" tIns="45712" rIns="91427" bIns="45712" numCol="1" anchor="b" anchorCtr="0" compatLnSpc="1">
            <a:prstTxWarp prst="textNoShape">
              <a:avLst/>
            </a:prstTxWarp>
          </a:bodyPr>
          <a:lstStyle>
            <a:lvl1pPr algn="r" eaLnBrk="1" fontAlgn="auto" hangingPunct="1">
              <a:spcBef>
                <a:spcPts val="0"/>
              </a:spcBef>
              <a:spcAft>
                <a:spcPts val="0"/>
              </a:spcAft>
              <a:defRPr sz="1200">
                <a:latin typeface="+mn-lt"/>
                <a:ea typeface="+mn-ea"/>
              </a:defRPr>
            </a:lvl1pPr>
          </a:lstStyle>
          <a:p>
            <a:pPr>
              <a:defRPr/>
            </a:pPr>
            <a:fld id="{64E6741E-A8DB-4F3A-913A-2ADCF5EB863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5CBE19B8-9A95-4548-302F-BCBAABDF33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439EF19E-E9DF-4A00-BBFC-674885CAEE69}"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0</a:t>
            </a:fld>
            <a:endParaRPr lang="en-US" altLang="ja-JP">
              <a:latin typeface="Arial" panose="020B0604020202020204" pitchFamily="34" charset="0"/>
              <a:ea typeface="ＭＳ Ｐゴシック" panose="020B0600070205080204" pitchFamily="50" charset="-128"/>
            </a:endParaRPr>
          </a:p>
        </p:txBody>
      </p:sp>
      <p:sp>
        <p:nvSpPr>
          <p:cNvPr id="5123" name="Rectangle 2">
            <a:extLst>
              <a:ext uri="{FF2B5EF4-FFF2-40B4-BE49-F238E27FC236}">
                <a16:creationId xmlns:a16="http://schemas.microsoft.com/office/drawing/2014/main" id="{988BD16C-A3B9-2307-B95D-9802DE6E003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a:extLst>
              <a:ext uri="{FF2B5EF4-FFF2-40B4-BE49-F238E27FC236}">
                <a16:creationId xmlns:a16="http://schemas.microsoft.com/office/drawing/2014/main" id="{67B9432B-5072-3CDD-5AED-CB9EB455C5E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400" b="1" u="sng" dirty="0">
              <a:ea typeface="ＭＳ ゴシック" panose="020B0609070205080204" pitchFamily="49"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BBCBCC5-A476-464F-27E9-D1355C0770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7DECD44C-67F0-4FE6-9A4C-7791DD398CAA}"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10</a:t>
            </a:fld>
            <a:endParaRPr lang="en-US" altLang="ja-JP">
              <a:latin typeface="Arial" panose="020B0604020202020204" pitchFamily="34" charset="0"/>
              <a:ea typeface="ＭＳ Ｐゴシック" panose="020B0600070205080204" pitchFamily="50" charset="-128"/>
            </a:endParaRPr>
          </a:p>
        </p:txBody>
      </p:sp>
      <p:sp>
        <p:nvSpPr>
          <p:cNvPr id="41987" name="Rectangle 2">
            <a:extLst>
              <a:ext uri="{FF2B5EF4-FFF2-40B4-BE49-F238E27FC236}">
                <a16:creationId xmlns:a16="http://schemas.microsoft.com/office/drawing/2014/main" id="{109D2D71-D013-792B-E5B5-A0FF62FF69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a:extLst>
              <a:ext uri="{FF2B5EF4-FFF2-40B4-BE49-F238E27FC236}">
                <a16:creationId xmlns:a16="http://schemas.microsoft.com/office/drawing/2014/main" id="{2BAA8C80-F53B-B4C9-2F5E-1A302FAE89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400" dirty="0">
              <a:latin typeface="ＭＳ Ｐゴシック" panose="020B0600070205080204" pitchFamily="50" charset="-128"/>
            </a:endParaRPr>
          </a:p>
          <a:p>
            <a:pPr eaLnBrk="1" hangingPunct="1">
              <a:spcBef>
                <a:spcPct val="0"/>
              </a:spcBef>
            </a:pPr>
            <a:endParaRPr lang="en-US" altLang="ja-JP" sz="1400" dirty="0">
              <a:latin typeface="ＭＳ Ｐゴシック" panose="020B0600070205080204" pitchFamily="50" charset="-128"/>
            </a:endParaRPr>
          </a:p>
        </p:txBody>
      </p:sp>
    </p:spTree>
    <p:extLst>
      <p:ext uri="{BB962C8B-B14F-4D97-AF65-F5344CB8AC3E}">
        <p14:creationId xmlns:p14="http://schemas.microsoft.com/office/powerpoint/2010/main" val="4243990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BBCBCC5-A476-464F-27E9-D1355C0770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7DECD44C-67F0-4FE6-9A4C-7791DD398CAA}"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11</a:t>
            </a:fld>
            <a:endParaRPr lang="en-US" altLang="ja-JP">
              <a:latin typeface="Arial" panose="020B0604020202020204" pitchFamily="34" charset="0"/>
              <a:ea typeface="ＭＳ Ｐゴシック" panose="020B0600070205080204" pitchFamily="50" charset="-128"/>
            </a:endParaRPr>
          </a:p>
        </p:txBody>
      </p:sp>
      <p:sp>
        <p:nvSpPr>
          <p:cNvPr id="41987" name="Rectangle 2">
            <a:extLst>
              <a:ext uri="{FF2B5EF4-FFF2-40B4-BE49-F238E27FC236}">
                <a16:creationId xmlns:a16="http://schemas.microsoft.com/office/drawing/2014/main" id="{109D2D71-D013-792B-E5B5-A0FF62FF69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a:extLst>
              <a:ext uri="{FF2B5EF4-FFF2-40B4-BE49-F238E27FC236}">
                <a16:creationId xmlns:a16="http://schemas.microsoft.com/office/drawing/2014/main" id="{2BAA8C80-F53B-B4C9-2F5E-1A302FAE89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400" dirty="0">
              <a:latin typeface="ＭＳ Ｐゴシック" panose="020B0600070205080204" pitchFamily="50" charset="-128"/>
            </a:endParaRPr>
          </a:p>
          <a:p>
            <a:pPr eaLnBrk="1" hangingPunct="1">
              <a:spcBef>
                <a:spcPct val="0"/>
              </a:spcBef>
            </a:pPr>
            <a:endParaRPr lang="en-US" altLang="ja-JP" sz="1400" dirty="0">
              <a:latin typeface="ＭＳ Ｐゴシック" panose="020B0600070205080204" pitchFamily="50" charset="-128"/>
            </a:endParaRPr>
          </a:p>
        </p:txBody>
      </p:sp>
    </p:spTree>
    <p:extLst>
      <p:ext uri="{BB962C8B-B14F-4D97-AF65-F5344CB8AC3E}">
        <p14:creationId xmlns:p14="http://schemas.microsoft.com/office/powerpoint/2010/main" val="192212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BBCBCC5-A476-464F-27E9-D1355C0770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7DECD44C-67F0-4FE6-9A4C-7791DD398CAA}"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12</a:t>
            </a:fld>
            <a:endParaRPr lang="en-US" altLang="ja-JP">
              <a:latin typeface="Arial" panose="020B0604020202020204" pitchFamily="34" charset="0"/>
              <a:ea typeface="ＭＳ Ｐゴシック" panose="020B0600070205080204" pitchFamily="50" charset="-128"/>
            </a:endParaRPr>
          </a:p>
        </p:txBody>
      </p:sp>
      <p:sp>
        <p:nvSpPr>
          <p:cNvPr id="41987" name="Rectangle 2">
            <a:extLst>
              <a:ext uri="{FF2B5EF4-FFF2-40B4-BE49-F238E27FC236}">
                <a16:creationId xmlns:a16="http://schemas.microsoft.com/office/drawing/2014/main" id="{109D2D71-D013-792B-E5B5-A0FF62FF69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a:extLst>
              <a:ext uri="{FF2B5EF4-FFF2-40B4-BE49-F238E27FC236}">
                <a16:creationId xmlns:a16="http://schemas.microsoft.com/office/drawing/2014/main" id="{2BAA8C80-F53B-B4C9-2F5E-1A302FAE89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400" dirty="0">
              <a:latin typeface="ＭＳ Ｐゴシック" panose="020B0600070205080204" pitchFamily="50" charset="-128"/>
            </a:endParaRPr>
          </a:p>
        </p:txBody>
      </p:sp>
    </p:spTree>
    <p:extLst>
      <p:ext uri="{BB962C8B-B14F-4D97-AF65-F5344CB8AC3E}">
        <p14:creationId xmlns:p14="http://schemas.microsoft.com/office/powerpoint/2010/main" val="2982057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a:extLst>
              <a:ext uri="{FF2B5EF4-FFF2-40B4-BE49-F238E27FC236}">
                <a16:creationId xmlns:a16="http://schemas.microsoft.com/office/drawing/2014/main" id="{B7EDE4E4-4B95-E952-3764-75DAF4113C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FC26165C-AC10-49D9-9606-3C77D9FA3A65}"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13</a:t>
            </a:fld>
            <a:endParaRPr lang="en-US" altLang="ja-JP">
              <a:latin typeface="Arial" panose="020B0604020202020204" pitchFamily="34" charset="0"/>
              <a:ea typeface="ＭＳ Ｐゴシック" panose="020B0600070205080204" pitchFamily="50" charset="-128"/>
            </a:endParaRPr>
          </a:p>
        </p:txBody>
      </p:sp>
      <p:sp>
        <p:nvSpPr>
          <p:cNvPr id="179203" name="Rectangle 2">
            <a:extLst>
              <a:ext uri="{FF2B5EF4-FFF2-40B4-BE49-F238E27FC236}">
                <a16:creationId xmlns:a16="http://schemas.microsoft.com/office/drawing/2014/main" id="{F06801D1-6133-9578-0865-51F52ED8E7D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9204" name="Rectangle 3">
            <a:extLst>
              <a:ext uri="{FF2B5EF4-FFF2-40B4-BE49-F238E27FC236}">
                <a16:creationId xmlns:a16="http://schemas.microsoft.com/office/drawing/2014/main" id="{1703A9CC-C8AC-38F3-8C56-FE30CD9B6F8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400" dirty="0">
              <a:latin typeface="ＭＳ Ｐゴシック" panose="020B0600070205080204"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a:extLst>
              <a:ext uri="{FF2B5EF4-FFF2-40B4-BE49-F238E27FC236}">
                <a16:creationId xmlns:a16="http://schemas.microsoft.com/office/drawing/2014/main" id="{BBFA2DA4-B68D-9446-9329-9FF5AE78F1F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5C7D1E82-F08E-4D2B-8E7E-E6EABACFFC34}"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14</a:t>
            </a:fld>
            <a:endParaRPr lang="en-US" altLang="ja-JP">
              <a:latin typeface="Arial" panose="020B0604020202020204" pitchFamily="34" charset="0"/>
              <a:ea typeface="ＭＳ Ｐゴシック" panose="020B0600070205080204" pitchFamily="50" charset="-128"/>
            </a:endParaRPr>
          </a:p>
        </p:txBody>
      </p:sp>
      <p:sp>
        <p:nvSpPr>
          <p:cNvPr id="181251" name="Rectangle 2">
            <a:extLst>
              <a:ext uri="{FF2B5EF4-FFF2-40B4-BE49-F238E27FC236}">
                <a16:creationId xmlns:a16="http://schemas.microsoft.com/office/drawing/2014/main" id="{8EC20371-4538-92AC-A0B9-0999DA9AC8F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1252" name="Rectangle 3">
            <a:extLst>
              <a:ext uri="{FF2B5EF4-FFF2-40B4-BE49-F238E27FC236}">
                <a16:creationId xmlns:a16="http://schemas.microsoft.com/office/drawing/2014/main" id="{42A5C4CA-00AD-8403-1860-798C7F003CA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a:extLst>
              <a:ext uri="{FF2B5EF4-FFF2-40B4-BE49-F238E27FC236}">
                <a16:creationId xmlns:a16="http://schemas.microsoft.com/office/drawing/2014/main" id="{2537CC52-1498-117A-5446-C243306F5F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E7BB63A5-4949-4148-98F6-B2FB9F77D1FE}"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15</a:t>
            </a:fld>
            <a:endParaRPr lang="en-US" altLang="ja-JP">
              <a:latin typeface="Arial" panose="020B0604020202020204" pitchFamily="34" charset="0"/>
              <a:ea typeface="ＭＳ Ｐゴシック" panose="020B0600070205080204" pitchFamily="50" charset="-128"/>
            </a:endParaRPr>
          </a:p>
        </p:txBody>
      </p:sp>
      <p:sp>
        <p:nvSpPr>
          <p:cNvPr id="183299" name="Rectangle 2">
            <a:extLst>
              <a:ext uri="{FF2B5EF4-FFF2-40B4-BE49-F238E27FC236}">
                <a16:creationId xmlns:a16="http://schemas.microsoft.com/office/drawing/2014/main" id="{D3032C4A-FD98-44F4-F001-E47F94181F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300" name="Rectangle 3">
            <a:extLst>
              <a:ext uri="{FF2B5EF4-FFF2-40B4-BE49-F238E27FC236}">
                <a16:creationId xmlns:a16="http://schemas.microsoft.com/office/drawing/2014/main" id="{A0A108E1-3547-FEFF-E2D5-38ABF38317C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a:extLst>
              <a:ext uri="{FF2B5EF4-FFF2-40B4-BE49-F238E27FC236}">
                <a16:creationId xmlns:a16="http://schemas.microsoft.com/office/drawing/2014/main" id="{940D4C25-4BFD-E699-E433-F3BC90C2688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A2B8BF3E-CA97-468E-B006-374C4D669B25}"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16</a:t>
            </a:fld>
            <a:endParaRPr lang="en-US" altLang="ja-JP">
              <a:latin typeface="Arial" panose="020B0604020202020204" pitchFamily="34" charset="0"/>
              <a:ea typeface="ＭＳ Ｐゴシック" panose="020B0600070205080204" pitchFamily="50" charset="-128"/>
            </a:endParaRPr>
          </a:p>
        </p:txBody>
      </p:sp>
      <p:sp>
        <p:nvSpPr>
          <p:cNvPr id="185347" name="Rectangle 2">
            <a:extLst>
              <a:ext uri="{FF2B5EF4-FFF2-40B4-BE49-F238E27FC236}">
                <a16:creationId xmlns:a16="http://schemas.microsoft.com/office/drawing/2014/main" id="{B9B1C2B4-1278-267A-CF26-F83C7D4BE0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8" name="Rectangle 3">
            <a:extLst>
              <a:ext uri="{FF2B5EF4-FFF2-40B4-BE49-F238E27FC236}">
                <a16:creationId xmlns:a16="http://schemas.microsoft.com/office/drawing/2014/main" id="{8C215876-DEF9-9A9A-53D1-ACD1F2F0D97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a:extLst>
              <a:ext uri="{FF2B5EF4-FFF2-40B4-BE49-F238E27FC236}">
                <a16:creationId xmlns:a16="http://schemas.microsoft.com/office/drawing/2014/main" id="{E7492489-56F1-02BB-A8F4-BCA1F7F934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27BB62D2-98B3-4777-B437-C2EEA57B6F7C}"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17</a:t>
            </a:fld>
            <a:endParaRPr lang="en-US" altLang="ja-JP">
              <a:latin typeface="Arial" panose="020B0604020202020204" pitchFamily="34" charset="0"/>
              <a:ea typeface="ＭＳ Ｐゴシック" panose="020B0600070205080204" pitchFamily="50" charset="-128"/>
            </a:endParaRPr>
          </a:p>
        </p:txBody>
      </p:sp>
      <p:sp>
        <p:nvSpPr>
          <p:cNvPr id="189443" name="Rectangle 2">
            <a:extLst>
              <a:ext uri="{FF2B5EF4-FFF2-40B4-BE49-F238E27FC236}">
                <a16:creationId xmlns:a16="http://schemas.microsoft.com/office/drawing/2014/main" id="{6E4CBDF1-4803-4491-D6A9-C1E3CC6FFB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9444" name="Rectangle 3">
            <a:extLst>
              <a:ext uri="{FF2B5EF4-FFF2-40B4-BE49-F238E27FC236}">
                <a16:creationId xmlns:a16="http://schemas.microsoft.com/office/drawing/2014/main" id="{A2D3088A-D9F6-4E6E-F840-235D843B9AE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a:extLst>
              <a:ext uri="{FF2B5EF4-FFF2-40B4-BE49-F238E27FC236}">
                <a16:creationId xmlns:a16="http://schemas.microsoft.com/office/drawing/2014/main" id="{3EC84345-73B5-8413-F84A-FB54BFB2F8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F23B3CC8-26EE-4FA7-B777-D730308124E1}"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18</a:t>
            </a:fld>
            <a:endParaRPr lang="en-US" altLang="ja-JP">
              <a:latin typeface="Arial" panose="020B0604020202020204" pitchFamily="34" charset="0"/>
              <a:ea typeface="ＭＳ Ｐゴシック" panose="020B0600070205080204" pitchFamily="50" charset="-128"/>
            </a:endParaRPr>
          </a:p>
        </p:txBody>
      </p:sp>
      <p:sp>
        <p:nvSpPr>
          <p:cNvPr id="191491" name="Rectangle 2">
            <a:extLst>
              <a:ext uri="{FF2B5EF4-FFF2-40B4-BE49-F238E27FC236}">
                <a16:creationId xmlns:a16="http://schemas.microsoft.com/office/drawing/2014/main" id="{9877E302-A606-42F1-BDFC-AB201FB5B11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1492" name="Rectangle 3">
            <a:extLst>
              <a:ext uri="{FF2B5EF4-FFF2-40B4-BE49-F238E27FC236}">
                <a16:creationId xmlns:a16="http://schemas.microsoft.com/office/drawing/2014/main" id="{839B8CF0-EC16-6D36-375C-1D74A17AF55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a:extLst>
              <a:ext uri="{FF2B5EF4-FFF2-40B4-BE49-F238E27FC236}">
                <a16:creationId xmlns:a16="http://schemas.microsoft.com/office/drawing/2014/main" id="{975515BF-AE09-6EAA-5CE0-2926830D1A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F6131CCC-7888-4A02-B9AC-AB1E2C91AD7A}"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19</a:t>
            </a:fld>
            <a:endParaRPr lang="en-US" altLang="ja-JP">
              <a:latin typeface="Arial" panose="020B0604020202020204" pitchFamily="34" charset="0"/>
              <a:ea typeface="ＭＳ Ｐゴシック" panose="020B0600070205080204" pitchFamily="50" charset="-128"/>
            </a:endParaRPr>
          </a:p>
        </p:txBody>
      </p:sp>
      <p:sp>
        <p:nvSpPr>
          <p:cNvPr id="193539" name="Rectangle 2">
            <a:extLst>
              <a:ext uri="{FF2B5EF4-FFF2-40B4-BE49-F238E27FC236}">
                <a16:creationId xmlns:a16="http://schemas.microsoft.com/office/drawing/2014/main" id="{5705C94B-5F36-3542-E778-D859CB1D30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3540" name="Rectangle 3">
            <a:extLst>
              <a:ext uri="{FF2B5EF4-FFF2-40B4-BE49-F238E27FC236}">
                <a16:creationId xmlns:a16="http://schemas.microsoft.com/office/drawing/2014/main" id="{EE55DF0B-C45D-185A-083D-B24749735E7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E00EDC5A-EF85-8D1C-D55F-E10F2A5B27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9F11ACCE-AC2B-A661-F2D2-B7CE5FFC64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dirty="0"/>
          </a:p>
        </p:txBody>
      </p:sp>
      <p:sp>
        <p:nvSpPr>
          <p:cNvPr id="16388" name="スライド番号プレースホルダー 3">
            <a:extLst>
              <a:ext uri="{FF2B5EF4-FFF2-40B4-BE49-F238E27FC236}">
                <a16:creationId xmlns:a16="http://schemas.microsoft.com/office/drawing/2014/main" id="{22AA14D1-2505-AB5C-8771-E5B881B1EE4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AB31A73F-0F3F-4C80-8CAF-5A57009088DF}" type="slidenum">
              <a:rPr lang="ja-JP" altLang="en-US" smtClean="0">
                <a:latin typeface="Calibri" panose="020F0502020204030204" pitchFamily="34" charset="0"/>
                <a:ea typeface="ＭＳ Ｐゴシック" panose="020B0600070205080204" pitchFamily="50" charset="-128"/>
              </a:rPr>
              <a:pPr fontAlgn="base">
                <a:spcBef>
                  <a:spcPct val="0"/>
                </a:spcBef>
                <a:spcAft>
                  <a:spcPct val="0"/>
                </a:spcAft>
              </a:pPr>
              <a:t>2</a:t>
            </a:fld>
            <a:endParaRPr lang="ja-JP" altLang="en-US">
              <a:latin typeface="Calibri" panose="020F0502020204030204" pitchFamily="34" charset="0"/>
              <a:ea typeface="ＭＳ Ｐゴシック" panose="020B0600070205080204" pitchFamily="50"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a:extLst>
              <a:ext uri="{FF2B5EF4-FFF2-40B4-BE49-F238E27FC236}">
                <a16:creationId xmlns:a16="http://schemas.microsoft.com/office/drawing/2014/main" id="{B658EDF1-2EE0-56BB-63AB-708A2423FE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AFA2D5A1-A232-438E-B85A-E62CE9BDA6EB}"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20</a:t>
            </a:fld>
            <a:endParaRPr lang="en-US" altLang="ja-JP">
              <a:latin typeface="Arial" panose="020B0604020202020204" pitchFamily="34" charset="0"/>
              <a:ea typeface="ＭＳ Ｐゴシック" panose="020B0600070205080204" pitchFamily="50" charset="-128"/>
            </a:endParaRPr>
          </a:p>
        </p:txBody>
      </p:sp>
      <p:sp>
        <p:nvSpPr>
          <p:cNvPr id="195587" name="Rectangle 2">
            <a:extLst>
              <a:ext uri="{FF2B5EF4-FFF2-40B4-BE49-F238E27FC236}">
                <a16:creationId xmlns:a16="http://schemas.microsoft.com/office/drawing/2014/main" id="{AC3EA5FD-D4AD-CD27-7013-7B5611BB7C5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5588" name="Rectangle 3">
            <a:extLst>
              <a:ext uri="{FF2B5EF4-FFF2-40B4-BE49-F238E27FC236}">
                <a16:creationId xmlns:a16="http://schemas.microsoft.com/office/drawing/2014/main" id="{82F537A6-479F-CD3E-6BE8-C46FCB01CB7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a:extLst>
              <a:ext uri="{FF2B5EF4-FFF2-40B4-BE49-F238E27FC236}">
                <a16:creationId xmlns:a16="http://schemas.microsoft.com/office/drawing/2014/main" id="{20C3FB44-9916-E60E-6741-B372DAE981A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2145B83A-E77E-44A9-9304-B0EC62498124}"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21</a:t>
            </a:fld>
            <a:endParaRPr lang="en-US" altLang="ja-JP">
              <a:latin typeface="Arial" panose="020B0604020202020204" pitchFamily="34" charset="0"/>
              <a:ea typeface="ＭＳ Ｐゴシック" panose="020B0600070205080204" pitchFamily="50" charset="-128"/>
            </a:endParaRPr>
          </a:p>
        </p:txBody>
      </p:sp>
      <p:sp>
        <p:nvSpPr>
          <p:cNvPr id="197635" name="Rectangle 2">
            <a:extLst>
              <a:ext uri="{FF2B5EF4-FFF2-40B4-BE49-F238E27FC236}">
                <a16:creationId xmlns:a16="http://schemas.microsoft.com/office/drawing/2014/main" id="{B6443E46-139E-C3DB-DED5-7C9203F1664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7636" name="Rectangle 3">
            <a:extLst>
              <a:ext uri="{FF2B5EF4-FFF2-40B4-BE49-F238E27FC236}">
                <a16:creationId xmlns:a16="http://schemas.microsoft.com/office/drawing/2014/main" id="{F71A8AFB-9B97-28EC-3B4F-F8126B392D3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a:extLst>
              <a:ext uri="{FF2B5EF4-FFF2-40B4-BE49-F238E27FC236}">
                <a16:creationId xmlns:a16="http://schemas.microsoft.com/office/drawing/2014/main" id="{6A64E98B-5D23-BE6C-E138-9039A13826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330DFAA5-BCF3-47CF-ABC6-EDC2344EF272}"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22</a:t>
            </a:fld>
            <a:endParaRPr lang="en-US" altLang="ja-JP">
              <a:latin typeface="Arial" panose="020B0604020202020204" pitchFamily="34" charset="0"/>
              <a:ea typeface="ＭＳ Ｐゴシック" panose="020B0600070205080204" pitchFamily="50" charset="-128"/>
            </a:endParaRPr>
          </a:p>
        </p:txBody>
      </p:sp>
      <p:sp>
        <p:nvSpPr>
          <p:cNvPr id="199683" name="Rectangle 2">
            <a:extLst>
              <a:ext uri="{FF2B5EF4-FFF2-40B4-BE49-F238E27FC236}">
                <a16:creationId xmlns:a16="http://schemas.microsoft.com/office/drawing/2014/main" id="{A6089625-35D6-F3DD-BB2F-EED8AC32937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9684" name="Rectangle 3">
            <a:extLst>
              <a:ext uri="{FF2B5EF4-FFF2-40B4-BE49-F238E27FC236}">
                <a16:creationId xmlns:a16="http://schemas.microsoft.com/office/drawing/2014/main" id="{EE31D885-AE52-7E46-4FDE-8B9B54A2BBA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a:extLst>
              <a:ext uri="{FF2B5EF4-FFF2-40B4-BE49-F238E27FC236}">
                <a16:creationId xmlns:a16="http://schemas.microsoft.com/office/drawing/2014/main" id="{684310F7-5110-392B-C8E3-C4F4A0210D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34AA14E7-DE79-42A4-ACBF-0E83246670FF}"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23</a:t>
            </a:fld>
            <a:endParaRPr lang="en-US" altLang="ja-JP">
              <a:latin typeface="Arial" panose="020B0604020202020204" pitchFamily="34" charset="0"/>
              <a:ea typeface="ＭＳ Ｐゴシック" panose="020B0600070205080204" pitchFamily="50" charset="-128"/>
            </a:endParaRPr>
          </a:p>
        </p:txBody>
      </p:sp>
      <p:sp>
        <p:nvSpPr>
          <p:cNvPr id="201731" name="Rectangle 2">
            <a:extLst>
              <a:ext uri="{FF2B5EF4-FFF2-40B4-BE49-F238E27FC236}">
                <a16:creationId xmlns:a16="http://schemas.microsoft.com/office/drawing/2014/main" id="{D74D2D15-3ADA-7254-C8BE-6E8DB99290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1732" name="Rectangle 3">
            <a:extLst>
              <a:ext uri="{FF2B5EF4-FFF2-40B4-BE49-F238E27FC236}">
                <a16:creationId xmlns:a16="http://schemas.microsoft.com/office/drawing/2014/main" id="{9772DABD-74C2-1B6B-C46F-D7AC09EDD35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extLst>
      <p:ext uri="{BB962C8B-B14F-4D97-AF65-F5344CB8AC3E}">
        <p14:creationId xmlns:p14="http://schemas.microsoft.com/office/powerpoint/2010/main" val="25674005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a:extLst>
              <a:ext uri="{FF2B5EF4-FFF2-40B4-BE49-F238E27FC236}">
                <a16:creationId xmlns:a16="http://schemas.microsoft.com/office/drawing/2014/main" id="{CE2E8504-9723-03BD-273E-E39E0F2A240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4A7C5F78-CCAF-4853-9ED9-8F9F29685301}"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24</a:t>
            </a:fld>
            <a:endParaRPr lang="en-US" altLang="ja-JP">
              <a:latin typeface="Arial" panose="020B0604020202020204" pitchFamily="34" charset="0"/>
              <a:ea typeface="ＭＳ Ｐゴシック" panose="020B0600070205080204" pitchFamily="50" charset="-128"/>
            </a:endParaRPr>
          </a:p>
        </p:txBody>
      </p:sp>
      <p:sp>
        <p:nvSpPr>
          <p:cNvPr id="203779" name="Rectangle 2">
            <a:extLst>
              <a:ext uri="{FF2B5EF4-FFF2-40B4-BE49-F238E27FC236}">
                <a16:creationId xmlns:a16="http://schemas.microsoft.com/office/drawing/2014/main" id="{52DCFBF9-986C-6A8E-9CA0-C7B29C3C8F6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3780" name="Rectangle 3">
            <a:extLst>
              <a:ext uri="{FF2B5EF4-FFF2-40B4-BE49-F238E27FC236}">
                <a16:creationId xmlns:a16="http://schemas.microsoft.com/office/drawing/2014/main" id="{1401AFD9-E16B-A01A-5EC7-9F55CBA8A3F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000" dirty="0">
              <a:latin typeface="ＭＳ Ｐゴシック" panose="020B0600070205080204" pitchFamily="50"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a:extLst>
              <a:ext uri="{FF2B5EF4-FFF2-40B4-BE49-F238E27FC236}">
                <a16:creationId xmlns:a16="http://schemas.microsoft.com/office/drawing/2014/main" id="{753A31B5-D4CA-B5BB-84F4-9EEE30BAD34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4F8109D8-4E90-4C51-B448-1A422115DD02}"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25</a:t>
            </a:fld>
            <a:endParaRPr lang="en-US" altLang="ja-JP">
              <a:latin typeface="Arial" panose="020B0604020202020204" pitchFamily="34" charset="0"/>
              <a:ea typeface="ＭＳ Ｐゴシック" panose="020B0600070205080204" pitchFamily="50" charset="-128"/>
            </a:endParaRPr>
          </a:p>
        </p:txBody>
      </p:sp>
      <p:sp>
        <p:nvSpPr>
          <p:cNvPr id="205827" name="Rectangle 2">
            <a:extLst>
              <a:ext uri="{FF2B5EF4-FFF2-40B4-BE49-F238E27FC236}">
                <a16:creationId xmlns:a16="http://schemas.microsoft.com/office/drawing/2014/main" id="{08646E5F-A3ED-4DBF-C6B0-CD257FAA7C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28" name="Rectangle 3">
            <a:extLst>
              <a:ext uri="{FF2B5EF4-FFF2-40B4-BE49-F238E27FC236}">
                <a16:creationId xmlns:a16="http://schemas.microsoft.com/office/drawing/2014/main" id="{9985646F-A86C-EF82-FEB1-AC658517D66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ea typeface="ＭＳ 明朝" panose="02020609040205080304" pitchFamily="17"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3A9FA230-7329-8BF1-A02F-AE24B5D012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DE3A54E0-3CAB-2A0F-48C5-734AB0BEC8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19460" name="スライド番号プレースホルダー 3">
            <a:extLst>
              <a:ext uri="{FF2B5EF4-FFF2-40B4-BE49-F238E27FC236}">
                <a16:creationId xmlns:a16="http://schemas.microsoft.com/office/drawing/2014/main" id="{F85298B1-1830-F3F4-F5BF-5A63C3D87ED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CADD25FC-4BCC-4BDB-B9C1-BCD0027BFE0B}" type="slidenum">
              <a:rPr lang="ja-JP" altLang="en-US" smtClean="0">
                <a:latin typeface="Calibri" panose="020F0502020204030204" pitchFamily="34" charset="0"/>
                <a:ea typeface="ＭＳ Ｐゴシック" panose="020B0600070205080204" pitchFamily="50" charset="-128"/>
              </a:rPr>
              <a:pPr fontAlgn="base">
                <a:spcBef>
                  <a:spcPct val="0"/>
                </a:spcBef>
                <a:spcAft>
                  <a:spcPct val="0"/>
                </a:spcAft>
              </a:pPr>
              <a:t>3</a:t>
            </a:fld>
            <a:endParaRPr lang="ja-JP" altLang="en-US">
              <a:latin typeface="Calibri" panose="020F0502020204030204" pitchFamily="34" charset="0"/>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D67C1BBC-09BB-C0C4-4396-61485E34C0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83F31A9E-D2E2-E0D3-1809-B5A631A419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b="1" u="sng" dirty="0"/>
          </a:p>
        </p:txBody>
      </p:sp>
      <p:sp>
        <p:nvSpPr>
          <p:cNvPr id="21508" name="スライド番号プレースホルダー 3">
            <a:extLst>
              <a:ext uri="{FF2B5EF4-FFF2-40B4-BE49-F238E27FC236}">
                <a16:creationId xmlns:a16="http://schemas.microsoft.com/office/drawing/2014/main" id="{F73D403D-DC27-987F-D2A8-386A6EABE2D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4F41B3DE-99B2-43EC-8770-B6B041C42BD5}" type="slidenum">
              <a:rPr lang="ja-JP" altLang="en-US" smtClean="0">
                <a:latin typeface="Calibri" panose="020F0502020204030204" pitchFamily="34" charset="0"/>
                <a:ea typeface="ＭＳ Ｐゴシック" panose="020B0600070205080204" pitchFamily="50" charset="-128"/>
              </a:rPr>
              <a:pPr fontAlgn="base">
                <a:spcBef>
                  <a:spcPct val="0"/>
                </a:spcBef>
                <a:spcAft>
                  <a:spcPct val="0"/>
                </a:spcAft>
              </a:pPr>
              <a:t>4</a:t>
            </a:fld>
            <a:endParaRPr lang="ja-JP" altLang="en-US">
              <a:latin typeface="Calibri" panose="020F0502020204030204" pitchFamily="34" charset="0"/>
              <a:ea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4B1918A8-9A31-73DE-D078-29F89323BD3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EE9A7337-C2C8-4422-ADF3-32761BAA94CB}"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5</a:t>
            </a:fld>
            <a:endParaRPr lang="en-US" altLang="ja-JP">
              <a:latin typeface="Arial" panose="020B0604020202020204" pitchFamily="34" charset="0"/>
              <a:ea typeface="ＭＳ Ｐゴシック" panose="020B0600070205080204" pitchFamily="50" charset="-128"/>
            </a:endParaRPr>
          </a:p>
        </p:txBody>
      </p:sp>
      <p:sp>
        <p:nvSpPr>
          <p:cNvPr id="35843" name="Rectangle 2">
            <a:extLst>
              <a:ext uri="{FF2B5EF4-FFF2-40B4-BE49-F238E27FC236}">
                <a16:creationId xmlns:a16="http://schemas.microsoft.com/office/drawing/2014/main" id="{D87C1ABC-9DB0-6029-4A26-3FE5C581DF6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a:extLst>
              <a:ext uri="{FF2B5EF4-FFF2-40B4-BE49-F238E27FC236}">
                <a16:creationId xmlns:a16="http://schemas.microsoft.com/office/drawing/2014/main" id="{973216A5-D5C6-5956-6D04-93B36CEBA5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000" dirty="0">
              <a:latin typeface="ＭＳ Ｐゴシック" panose="020B0600070205080204"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E1156E4C-55B4-04AE-22CB-508C3A1EE03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6D7EC12D-33AF-4A92-ADDC-04D728228248}"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6</a:t>
            </a:fld>
            <a:endParaRPr lang="en-US" altLang="ja-JP">
              <a:latin typeface="Arial" panose="020B0604020202020204" pitchFamily="34" charset="0"/>
              <a:ea typeface="ＭＳ Ｐゴシック" panose="020B0600070205080204" pitchFamily="50" charset="-128"/>
            </a:endParaRPr>
          </a:p>
        </p:txBody>
      </p:sp>
      <p:sp>
        <p:nvSpPr>
          <p:cNvPr id="37891" name="Rectangle 2">
            <a:extLst>
              <a:ext uri="{FF2B5EF4-FFF2-40B4-BE49-F238E27FC236}">
                <a16:creationId xmlns:a16="http://schemas.microsoft.com/office/drawing/2014/main" id="{01FEA73F-4C6F-063D-3145-1B7FA35EA1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Rectangle 3">
            <a:extLst>
              <a:ext uri="{FF2B5EF4-FFF2-40B4-BE49-F238E27FC236}">
                <a16:creationId xmlns:a16="http://schemas.microsoft.com/office/drawing/2014/main" id="{BE008E4F-2096-6E40-7B98-063605A964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400" dirty="0">
              <a:latin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BBCBCC5-A476-464F-27E9-D1355C0770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7DECD44C-67F0-4FE6-9A4C-7791DD398CAA}"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7</a:t>
            </a:fld>
            <a:endParaRPr lang="en-US" altLang="ja-JP">
              <a:latin typeface="Arial" panose="020B0604020202020204" pitchFamily="34" charset="0"/>
              <a:ea typeface="ＭＳ Ｐゴシック" panose="020B0600070205080204" pitchFamily="50" charset="-128"/>
            </a:endParaRPr>
          </a:p>
        </p:txBody>
      </p:sp>
      <p:sp>
        <p:nvSpPr>
          <p:cNvPr id="41987" name="Rectangle 2">
            <a:extLst>
              <a:ext uri="{FF2B5EF4-FFF2-40B4-BE49-F238E27FC236}">
                <a16:creationId xmlns:a16="http://schemas.microsoft.com/office/drawing/2014/main" id="{109D2D71-D013-792B-E5B5-A0FF62FF69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a:extLst>
              <a:ext uri="{FF2B5EF4-FFF2-40B4-BE49-F238E27FC236}">
                <a16:creationId xmlns:a16="http://schemas.microsoft.com/office/drawing/2014/main" id="{2BAA8C80-F53B-B4C9-2F5E-1A302FAE89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400" dirty="0">
              <a:latin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BBCBCC5-A476-464F-27E9-D1355C0770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7DECD44C-67F0-4FE6-9A4C-7791DD398CAA}"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8</a:t>
            </a:fld>
            <a:endParaRPr lang="en-US" altLang="ja-JP">
              <a:latin typeface="Arial" panose="020B0604020202020204" pitchFamily="34" charset="0"/>
              <a:ea typeface="ＭＳ Ｐゴシック" panose="020B0600070205080204" pitchFamily="50" charset="-128"/>
            </a:endParaRPr>
          </a:p>
        </p:txBody>
      </p:sp>
      <p:sp>
        <p:nvSpPr>
          <p:cNvPr id="41987" name="Rectangle 2">
            <a:extLst>
              <a:ext uri="{FF2B5EF4-FFF2-40B4-BE49-F238E27FC236}">
                <a16:creationId xmlns:a16="http://schemas.microsoft.com/office/drawing/2014/main" id="{109D2D71-D013-792B-E5B5-A0FF62FF69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a:extLst>
              <a:ext uri="{FF2B5EF4-FFF2-40B4-BE49-F238E27FC236}">
                <a16:creationId xmlns:a16="http://schemas.microsoft.com/office/drawing/2014/main" id="{2BAA8C80-F53B-B4C9-2F5E-1A302FAE89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z="1400" dirty="0">
              <a:latin typeface="ＭＳ Ｐゴシック" panose="020B0600070205080204" pitchFamily="50" charset="-128"/>
            </a:endParaRPr>
          </a:p>
          <a:p>
            <a:pPr eaLnBrk="1" hangingPunct="1">
              <a:spcBef>
                <a:spcPct val="0"/>
              </a:spcBef>
            </a:pPr>
            <a:endParaRPr lang="en-US" altLang="ja-JP" sz="1400" dirty="0">
              <a:latin typeface="ＭＳ Ｐゴシック" panose="020B0600070205080204" pitchFamily="50" charset="-128"/>
            </a:endParaRPr>
          </a:p>
        </p:txBody>
      </p:sp>
    </p:spTree>
    <p:extLst>
      <p:ext uri="{BB962C8B-B14F-4D97-AF65-F5344CB8AC3E}">
        <p14:creationId xmlns:p14="http://schemas.microsoft.com/office/powerpoint/2010/main" val="1853897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BBCBCC5-A476-464F-27E9-D1355C0770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1307" indent="-284142">
              <a:defRPr kumimoji="1">
                <a:solidFill>
                  <a:schemeClr val="tx1"/>
                </a:solidFill>
                <a:latin typeface="游ゴシック" panose="020B0400000000000000" pitchFamily="50" charset="-128"/>
                <a:ea typeface="游ゴシック" panose="020B0400000000000000" pitchFamily="50" charset="-128"/>
              </a:defRPr>
            </a:lvl2pPr>
            <a:lvl3pPr marL="1141327" indent="-226996">
              <a:defRPr kumimoji="1">
                <a:solidFill>
                  <a:schemeClr val="tx1"/>
                </a:solidFill>
                <a:latin typeface="游ゴシック" panose="020B0400000000000000" pitchFamily="50" charset="-128"/>
                <a:ea typeface="游ゴシック" panose="020B0400000000000000" pitchFamily="50" charset="-128"/>
              </a:defRPr>
            </a:lvl3pPr>
            <a:lvl4pPr marL="1598492" indent="-226996">
              <a:defRPr kumimoji="1">
                <a:solidFill>
                  <a:schemeClr val="tx1"/>
                </a:solidFill>
                <a:latin typeface="游ゴシック" panose="020B0400000000000000" pitchFamily="50" charset="-128"/>
                <a:ea typeface="游ゴシック" panose="020B0400000000000000" pitchFamily="50" charset="-128"/>
              </a:defRPr>
            </a:lvl4pPr>
            <a:lvl5pPr marL="2055657" indent="-226996">
              <a:defRPr kumimoji="1">
                <a:solidFill>
                  <a:schemeClr val="tx1"/>
                </a:solidFill>
                <a:latin typeface="游ゴシック" panose="020B0400000000000000" pitchFamily="50" charset="-128"/>
                <a:ea typeface="游ゴシック" panose="020B0400000000000000" pitchFamily="50" charset="-128"/>
              </a:defRPr>
            </a:lvl5pPr>
            <a:lvl6pPr marL="2512823"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69988"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7154"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4319" indent="-226996"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fontAlgn="base">
              <a:spcBef>
                <a:spcPct val="0"/>
              </a:spcBef>
              <a:spcAft>
                <a:spcPct val="0"/>
              </a:spcAft>
            </a:pPr>
            <a:fld id="{7DECD44C-67F0-4FE6-9A4C-7791DD398CAA}" type="slidenum">
              <a:rPr lang="en-US" altLang="ja-JP" smtClean="0">
                <a:latin typeface="Arial" panose="020B0604020202020204" pitchFamily="34" charset="0"/>
                <a:ea typeface="ＭＳ Ｐゴシック" panose="020B0600070205080204" pitchFamily="50" charset="-128"/>
              </a:rPr>
              <a:pPr fontAlgn="base">
                <a:spcBef>
                  <a:spcPct val="0"/>
                </a:spcBef>
                <a:spcAft>
                  <a:spcPct val="0"/>
                </a:spcAft>
              </a:pPr>
              <a:t>9</a:t>
            </a:fld>
            <a:endParaRPr lang="en-US" altLang="ja-JP">
              <a:latin typeface="Arial" panose="020B0604020202020204" pitchFamily="34" charset="0"/>
              <a:ea typeface="ＭＳ Ｐゴシック" panose="020B0600070205080204" pitchFamily="50" charset="-128"/>
            </a:endParaRPr>
          </a:p>
        </p:txBody>
      </p:sp>
      <p:sp>
        <p:nvSpPr>
          <p:cNvPr id="41987" name="Rectangle 2">
            <a:extLst>
              <a:ext uri="{FF2B5EF4-FFF2-40B4-BE49-F238E27FC236}">
                <a16:creationId xmlns:a16="http://schemas.microsoft.com/office/drawing/2014/main" id="{109D2D71-D013-792B-E5B5-A0FF62FF69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a:extLst>
              <a:ext uri="{FF2B5EF4-FFF2-40B4-BE49-F238E27FC236}">
                <a16:creationId xmlns:a16="http://schemas.microsoft.com/office/drawing/2014/main" id="{2BAA8C80-F53B-B4C9-2F5E-1A302FAE89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400" dirty="0">
              <a:latin typeface="ＭＳ Ｐゴシック" panose="020B0600070205080204" pitchFamily="50" charset="-128"/>
            </a:endParaRPr>
          </a:p>
        </p:txBody>
      </p:sp>
    </p:spTree>
    <p:extLst>
      <p:ext uri="{BB962C8B-B14F-4D97-AF65-F5344CB8AC3E}">
        <p14:creationId xmlns:p14="http://schemas.microsoft.com/office/powerpoint/2010/main" val="1862123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2AC24E-E464-01AB-6C4F-B13044B18F1C}"/>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C2962B8-6449-A8E4-B7C6-07E06219498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05091055-054B-4922-0CF2-8BC714FACC0C}"/>
              </a:ext>
            </a:extLst>
          </p:cNvPr>
          <p:cNvSpPr>
            <a:spLocks noGrp="1"/>
          </p:cNvSpPr>
          <p:nvPr>
            <p:ph type="sldNum" sz="quarter" idx="12"/>
          </p:nvPr>
        </p:nvSpPr>
        <p:spPr/>
        <p:txBody>
          <a:bodyPr/>
          <a:lstStyle/>
          <a:p>
            <a:pPr>
              <a:defRPr/>
            </a:pPr>
            <a:fld id="{DD71A4AD-4A4F-4E4E-BA32-1B0A3882C43B}" type="slidenum">
              <a:rPr lang="ja-JP" altLang="en-US" smtClean="0"/>
              <a:pPr>
                <a:defRPr/>
              </a:pPr>
              <a:t>‹#›</a:t>
            </a:fld>
            <a:endParaRPr lang="ja-JP" altLang="en-US"/>
          </a:p>
        </p:txBody>
      </p:sp>
    </p:spTree>
    <p:extLst>
      <p:ext uri="{BB962C8B-B14F-4D97-AF65-F5344CB8AC3E}">
        <p14:creationId xmlns:p14="http://schemas.microsoft.com/office/powerpoint/2010/main" val="12246320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705FCD-8CFA-513C-6F75-8877B4915AA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5015D27-8FF5-2AE1-44AF-43AE6DB4B60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492752E7-579D-3171-6B49-CB9A5A19105F}"/>
              </a:ext>
            </a:extLst>
          </p:cNvPr>
          <p:cNvSpPr>
            <a:spLocks noGrp="1"/>
          </p:cNvSpPr>
          <p:nvPr>
            <p:ph type="sldNum" sz="quarter" idx="12"/>
          </p:nvPr>
        </p:nvSpPr>
        <p:spPr/>
        <p:txBody>
          <a:bodyPr/>
          <a:lstStyle/>
          <a:p>
            <a:pPr>
              <a:defRPr/>
            </a:pPr>
            <a:fld id="{352F16A3-51F0-4718-B41C-B172A3882F14}" type="slidenum">
              <a:rPr lang="ja-JP" altLang="en-US" smtClean="0"/>
              <a:pPr>
                <a:defRPr/>
              </a:pPr>
              <a:t>‹#›</a:t>
            </a:fld>
            <a:endParaRPr lang="ja-JP" altLang="en-US" dirty="0"/>
          </a:p>
        </p:txBody>
      </p:sp>
    </p:spTree>
    <p:extLst>
      <p:ext uri="{BB962C8B-B14F-4D97-AF65-F5344CB8AC3E}">
        <p14:creationId xmlns:p14="http://schemas.microsoft.com/office/powerpoint/2010/main" val="29808292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DEE153D-A80A-6D3C-E07C-28C70CE9E31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7F6763-DE7E-6576-ECED-4F373748993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45497BA7-BD15-3F22-D2A5-2BAC793D9AC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pPr>
              <a:defRPr/>
            </a:pPr>
            <a:fld id="{D8F7B47A-E0FE-49EE-BBB3-F18DB0C542D2}" type="slidenum">
              <a:rPr lang="ja-JP" altLang="en-US" smtClean="0"/>
              <a:pPr>
                <a:defRPr/>
              </a:pPr>
              <a:t>‹#›</a:t>
            </a:fld>
            <a:endParaRPr lang="ja-JP" altLang="en-US"/>
          </a:p>
        </p:txBody>
      </p:sp>
    </p:spTree>
    <p:extLst>
      <p:ext uri="{BB962C8B-B14F-4D97-AF65-F5344CB8AC3E}">
        <p14:creationId xmlns:p14="http://schemas.microsoft.com/office/powerpoint/2010/main" val="3895161491"/>
      </p:ext>
    </p:extLst>
  </p:cSld>
  <p:clrMap bg1="lt1" tx1="dk1" bg2="lt2" tx2="dk2" accent1="accent1" accent2="accent2" accent3="accent3" accent4="accent4" accent5="accent5" accent6="accent6" hlink="hlink" folHlink="folHlink"/>
  <p:sldLayoutIdLst>
    <p:sldLayoutId id="2147483895" r:id="rId1"/>
    <p:sldLayoutId id="2147483896" r:id="rId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ADA3C03-34ED-D5AB-DB11-1BF767F3822F}"/>
              </a:ext>
            </a:extLst>
          </p:cNvPr>
          <p:cNvSpPr>
            <a:spLocks noGrp="1" noChangeArrowheads="1"/>
          </p:cNvSpPr>
          <p:nvPr>
            <p:ph type="ctrTitle"/>
          </p:nvPr>
        </p:nvSpPr>
        <p:spPr>
          <a:xfrm>
            <a:off x="250825" y="195562"/>
            <a:ext cx="8642350" cy="1637249"/>
          </a:xfrm>
        </p:spPr>
        <p:txBody>
          <a:bodyPr rtlCol="0">
            <a:normAutofit/>
          </a:bodyPr>
          <a:lstStyle/>
          <a:p>
            <a:pPr eaLnBrk="1" fontAlgn="auto" hangingPunct="1">
              <a:lnSpc>
                <a:spcPts val="6000"/>
              </a:lnSpc>
              <a:spcAft>
                <a:spcPts val="0"/>
              </a:spcAft>
              <a:defRPr/>
            </a:pPr>
            <a:r>
              <a:rPr lang="ja-JP" altLang="en-US" sz="4400" dirty="0">
                <a:solidFill>
                  <a:schemeClr val="tx2">
                    <a:lumMod val="50000"/>
                  </a:schemeClr>
                </a:solidFill>
                <a:latin typeface="+mn-ea"/>
                <a:ea typeface="+mn-ea"/>
              </a:rPr>
              <a:t>指定給水装置工事事業者制度</a:t>
            </a:r>
            <a:r>
              <a:rPr lang="en-US" altLang="ja-JP" sz="4400" dirty="0">
                <a:solidFill>
                  <a:schemeClr val="tx2">
                    <a:lumMod val="50000"/>
                  </a:schemeClr>
                </a:solidFill>
                <a:latin typeface="+mn-ea"/>
                <a:ea typeface="+mn-ea"/>
              </a:rPr>
              <a:t/>
            </a:r>
            <a:br>
              <a:rPr lang="en-US" altLang="ja-JP" sz="4400" dirty="0">
                <a:solidFill>
                  <a:schemeClr val="tx2">
                    <a:lumMod val="50000"/>
                  </a:schemeClr>
                </a:solidFill>
                <a:latin typeface="+mn-ea"/>
                <a:ea typeface="+mn-ea"/>
              </a:rPr>
            </a:br>
            <a:r>
              <a:rPr lang="ja-JP" altLang="en-US" sz="4400" dirty="0">
                <a:solidFill>
                  <a:schemeClr val="tx2">
                    <a:lumMod val="50000"/>
                  </a:schemeClr>
                </a:solidFill>
                <a:latin typeface="+mn-ea"/>
                <a:ea typeface="+mn-ea"/>
              </a:rPr>
              <a:t>と各種届出事項</a:t>
            </a:r>
          </a:p>
        </p:txBody>
      </p:sp>
      <p:sp>
        <p:nvSpPr>
          <p:cNvPr id="6" name="四角形: 角を丸くする 5">
            <a:extLst>
              <a:ext uri="{FF2B5EF4-FFF2-40B4-BE49-F238E27FC236}">
                <a16:creationId xmlns:a16="http://schemas.microsoft.com/office/drawing/2014/main" id="{03EA31C5-D80A-1959-15F9-933CFF7C2918}"/>
              </a:ext>
            </a:extLst>
          </p:cNvPr>
          <p:cNvSpPr/>
          <p:nvPr/>
        </p:nvSpPr>
        <p:spPr>
          <a:xfrm>
            <a:off x="1159566" y="2080936"/>
            <a:ext cx="6732104" cy="3590994"/>
          </a:xfrm>
          <a:prstGeom prst="roundRect">
            <a:avLst>
              <a:gd name="adj" fmla="val 4035"/>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a:latin typeface="+mn-ea"/>
              </a:rPr>
              <a:t>講　習　内　容</a:t>
            </a:r>
            <a:endParaRPr kumimoji="1" lang="en-US" altLang="ja-JP" sz="2800" dirty="0">
              <a:latin typeface="+mn-ea"/>
            </a:endParaRPr>
          </a:p>
          <a:p>
            <a:r>
              <a:rPr lang="ja-JP" altLang="en-US" sz="2800" dirty="0">
                <a:latin typeface="+mn-ea"/>
              </a:rPr>
              <a:t>１　指定の更新制度</a:t>
            </a:r>
            <a:endParaRPr lang="en-US" altLang="ja-JP" sz="2800" dirty="0">
              <a:latin typeface="+mn-ea"/>
            </a:endParaRPr>
          </a:p>
          <a:p>
            <a:r>
              <a:rPr kumimoji="1" lang="ja-JP" altLang="en-US" sz="2800" dirty="0">
                <a:latin typeface="+mn-ea"/>
              </a:rPr>
              <a:t>２　給水装置工事主任技術者</a:t>
            </a:r>
            <a:endParaRPr kumimoji="1" lang="en-US" altLang="ja-JP" sz="2800" dirty="0">
              <a:latin typeface="+mn-ea"/>
            </a:endParaRPr>
          </a:p>
          <a:p>
            <a:r>
              <a:rPr lang="ja-JP" altLang="en-US" sz="2800" dirty="0">
                <a:latin typeface="+mn-ea"/>
              </a:rPr>
              <a:t>３　各種届出事項</a:t>
            </a:r>
            <a:endParaRPr lang="en-US" altLang="ja-JP" sz="2800" dirty="0">
              <a:latin typeface="+mn-ea"/>
            </a:endParaRPr>
          </a:p>
          <a:p>
            <a:r>
              <a:rPr kumimoji="1" lang="ja-JP" altLang="en-US" sz="2800" dirty="0">
                <a:latin typeface="+mn-ea"/>
              </a:rPr>
              <a:t>４　事業の運営の基準</a:t>
            </a:r>
            <a:endParaRPr kumimoji="1" lang="en-US" altLang="ja-JP" sz="2800" dirty="0">
              <a:latin typeface="+mn-ea"/>
            </a:endParaRPr>
          </a:p>
          <a:p>
            <a:r>
              <a:rPr lang="ja-JP" altLang="en-US" sz="2800" dirty="0">
                <a:latin typeface="+mn-ea"/>
              </a:rPr>
              <a:t>５　指定の取消し</a:t>
            </a:r>
            <a:endParaRPr lang="en-US" altLang="ja-JP" sz="2800" dirty="0">
              <a:latin typeface="+mn-ea"/>
            </a:endParaRPr>
          </a:p>
          <a:p>
            <a:pPr eaLnBrk="1" hangingPunct="1">
              <a:lnSpc>
                <a:spcPct val="100000"/>
              </a:lnSpc>
              <a:spcBef>
                <a:spcPts val="1000"/>
              </a:spcBef>
              <a:buFont typeface="Arial" panose="020B0604020202020204" pitchFamily="34" charset="0"/>
              <a:buNone/>
            </a:pPr>
            <a:r>
              <a:rPr lang="ja-JP" altLang="en-US" sz="2000" dirty="0">
                <a:latin typeface="+mn-ea"/>
              </a:rPr>
              <a:t>（参考）</a:t>
            </a:r>
            <a:r>
              <a:rPr lang="ja-JP" altLang="en-US" sz="2400" dirty="0">
                <a:latin typeface="+mn-ea"/>
              </a:rPr>
              <a:t>給水装置に関連した</a:t>
            </a:r>
            <a:r>
              <a:rPr lang="ja-JP" altLang="en-US" sz="2400" dirty="0" smtClean="0">
                <a:latin typeface="+mn-ea"/>
              </a:rPr>
              <a:t>水道法関連</a:t>
            </a:r>
            <a:r>
              <a:rPr lang="ja-JP" altLang="en-US" sz="2400" dirty="0">
                <a:latin typeface="+mn-ea"/>
              </a:rPr>
              <a:t>規程</a:t>
            </a:r>
            <a:endParaRPr kumimoji="1" lang="ja-JP" altLang="en-US" sz="2800" dirty="0">
              <a:latin typeface="+mn-ea"/>
            </a:endParaRPr>
          </a:p>
        </p:txBody>
      </p:sp>
      <p:sp>
        <p:nvSpPr>
          <p:cNvPr id="2" name="テキスト ボックス 1">
            <a:extLst>
              <a:ext uri="{FF2B5EF4-FFF2-40B4-BE49-F238E27FC236}">
                <a16:creationId xmlns:a16="http://schemas.microsoft.com/office/drawing/2014/main" id="{97A0E359-B445-10D9-F265-A64F46723769}"/>
              </a:ext>
            </a:extLst>
          </p:cNvPr>
          <p:cNvSpPr txBox="1"/>
          <p:nvPr/>
        </p:nvSpPr>
        <p:spPr>
          <a:xfrm>
            <a:off x="1285461" y="5858326"/>
            <a:ext cx="6480314" cy="769441"/>
          </a:xfrm>
          <a:prstGeom prst="rect">
            <a:avLst/>
          </a:prstGeom>
          <a:noFill/>
        </p:spPr>
        <p:txBody>
          <a:bodyPr wrap="square" rtlCol="0">
            <a:spAutoFit/>
          </a:bodyPr>
          <a:lstStyle/>
          <a:p>
            <a:pPr algn="ctr"/>
            <a:r>
              <a:rPr kumimoji="1" lang="ja-JP" altLang="en-US" sz="4400" dirty="0" smtClean="0">
                <a:solidFill>
                  <a:srgbClr val="FFC000"/>
                </a:solidFill>
                <a:latin typeface="+mn-ea"/>
              </a:rPr>
              <a:t>熱海市</a:t>
            </a:r>
            <a:r>
              <a:rPr kumimoji="1" lang="ja-JP" altLang="en-US" sz="4400" dirty="0">
                <a:solidFill>
                  <a:srgbClr val="FFC000"/>
                </a:solidFill>
                <a:latin typeface="+mn-ea"/>
              </a:rPr>
              <a:t>　</a:t>
            </a:r>
            <a:r>
              <a:rPr kumimoji="1" lang="ja-JP" altLang="en-US" sz="4400" dirty="0" smtClean="0">
                <a:solidFill>
                  <a:srgbClr val="FFC000"/>
                </a:solidFill>
                <a:latin typeface="+mn-ea"/>
              </a:rPr>
              <a:t>水道温泉課</a:t>
            </a:r>
            <a:endParaRPr kumimoji="1" lang="ja-JP" altLang="en-US" sz="4400" dirty="0">
              <a:solidFill>
                <a:srgbClr val="FFC000"/>
              </a:solidFill>
              <a:latin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227FBCD-6408-9F5E-72BC-54B5F56B9CF1}"/>
              </a:ext>
            </a:extLst>
          </p:cNvPr>
          <p:cNvSpPr/>
          <p:nvPr/>
        </p:nvSpPr>
        <p:spPr>
          <a:xfrm>
            <a:off x="250826" y="904981"/>
            <a:ext cx="8642349" cy="52124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t"/>
          <a:lstStyle/>
          <a:p>
            <a:pPr eaLnBrk="1" fontAlgn="auto" hangingPunct="1">
              <a:spcBef>
                <a:spcPts val="0"/>
              </a:spcBef>
              <a:spcAft>
                <a:spcPts val="0"/>
              </a:spcAft>
              <a:defRPr/>
            </a:pPr>
            <a:r>
              <a:rPr lang="ja-JP" altLang="en-US" sz="2000" dirty="0">
                <a:solidFill>
                  <a:schemeClr val="tx1"/>
                </a:solidFill>
                <a:latin typeface="+mn-ea"/>
              </a:rPr>
              <a:t>＜</a:t>
            </a:r>
            <a:r>
              <a:rPr lang="ja-JP" altLang="en-US" sz="2000" b="1" dirty="0">
                <a:solidFill>
                  <a:srgbClr val="FF0000"/>
                </a:solidFill>
                <a:latin typeface="+mn-ea"/>
              </a:rPr>
              <a:t>廃止又は休止</a:t>
            </a:r>
            <a:r>
              <a:rPr lang="ja-JP" altLang="en-US" sz="2000" dirty="0">
                <a:solidFill>
                  <a:schemeClr val="tx1"/>
                </a:solidFill>
                <a:latin typeface="+mn-ea"/>
              </a:rPr>
              <a:t>の日から</a:t>
            </a:r>
            <a:r>
              <a:rPr lang="ja-JP" altLang="en-US" sz="2000" b="1" dirty="0">
                <a:solidFill>
                  <a:srgbClr val="FF0000"/>
                </a:solidFill>
                <a:latin typeface="+mn-ea"/>
              </a:rPr>
              <a:t>３０日以内</a:t>
            </a:r>
            <a:r>
              <a:rPr lang="ja-JP" altLang="en-US" sz="2000" dirty="0">
                <a:solidFill>
                  <a:schemeClr val="tx1"/>
                </a:solidFill>
                <a:latin typeface="+mn-ea"/>
              </a:rPr>
              <a:t>に届出が必要＞</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a:defRPr/>
            </a:pPr>
            <a:r>
              <a:rPr lang="ja-JP" altLang="en-US" sz="2000" dirty="0" smtClean="0">
                <a:solidFill>
                  <a:schemeClr val="tx1"/>
                </a:solidFill>
                <a:latin typeface="+mn-ea"/>
              </a:rPr>
              <a:t>給水</a:t>
            </a:r>
            <a:r>
              <a:rPr lang="ja-JP" altLang="en-US" sz="2000" dirty="0">
                <a:solidFill>
                  <a:schemeClr val="tx1"/>
                </a:solidFill>
                <a:latin typeface="+mn-ea"/>
              </a:rPr>
              <a:t>装置工事事業の廃止</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a:defRPr/>
            </a:pPr>
            <a:r>
              <a:rPr lang="ja-JP" altLang="en-US" sz="2000" dirty="0" smtClean="0">
                <a:solidFill>
                  <a:schemeClr val="tx1"/>
                </a:solidFill>
                <a:latin typeface="+mn-ea"/>
              </a:rPr>
              <a:t>給水</a:t>
            </a:r>
            <a:r>
              <a:rPr lang="ja-JP" altLang="en-US" sz="2000" dirty="0">
                <a:solidFill>
                  <a:schemeClr val="tx1"/>
                </a:solidFill>
                <a:latin typeface="+mn-ea"/>
              </a:rPr>
              <a:t>装置工事事業の休止</a:t>
            </a:r>
            <a:endParaRPr lang="en-US" altLang="ja-JP" sz="2000" dirty="0">
              <a:solidFill>
                <a:schemeClr val="tx1"/>
              </a:solidFill>
              <a:latin typeface="+mn-ea"/>
            </a:endParaRPr>
          </a:p>
          <a:p>
            <a:pPr eaLnBrk="1" fontAlgn="auto" hangingPunct="1">
              <a:spcBef>
                <a:spcPts val="0"/>
              </a:spcBef>
              <a:spcAft>
                <a:spcPts val="0"/>
              </a:spcAft>
              <a:defRPr/>
            </a:pPr>
            <a:endParaRPr lang="en-US" altLang="ja-JP" sz="2000" dirty="0">
              <a:solidFill>
                <a:schemeClr val="tx1"/>
              </a:solidFill>
              <a:latin typeface="+mn-ea"/>
            </a:endParaRPr>
          </a:p>
          <a:p>
            <a:pPr eaLnBrk="1" fontAlgn="auto" hangingPunct="1">
              <a:spcBef>
                <a:spcPts val="0"/>
              </a:spcBef>
              <a:spcAft>
                <a:spcPts val="0"/>
              </a:spcAft>
              <a:defRPr/>
            </a:pPr>
            <a:r>
              <a:rPr lang="ja-JP" altLang="en-US" sz="2000" dirty="0">
                <a:solidFill>
                  <a:schemeClr val="tx1"/>
                </a:solidFill>
                <a:latin typeface="+mn-ea"/>
              </a:rPr>
              <a:t>＜</a:t>
            </a:r>
            <a:r>
              <a:rPr lang="ja-JP" altLang="en-US" sz="2000" b="1" dirty="0">
                <a:solidFill>
                  <a:srgbClr val="FF0000"/>
                </a:solidFill>
                <a:latin typeface="+mn-ea"/>
              </a:rPr>
              <a:t>再開</a:t>
            </a:r>
            <a:r>
              <a:rPr lang="ja-JP" altLang="en-US" sz="2000" dirty="0">
                <a:solidFill>
                  <a:schemeClr val="tx1"/>
                </a:solidFill>
                <a:latin typeface="+mn-ea"/>
              </a:rPr>
              <a:t>の日から</a:t>
            </a:r>
            <a:r>
              <a:rPr lang="ja-JP" altLang="en-US" sz="2000" b="1" dirty="0">
                <a:solidFill>
                  <a:srgbClr val="FF0000"/>
                </a:solidFill>
                <a:latin typeface="+mn-ea"/>
              </a:rPr>
              <a:t>１０日以内</a:t>
            </a:r>
            <a:r>
              <a:rPr lang="ja-JP" altLang="en-US" sz="2000" dirty="0">
                <a:solidFill>
                  <a:schemeClr val="tx1"/>
                </a:solidFill>
                <a:latin typeface="+mn-ea"/>
              </a:rPr>
              <a:t>に届出が必要＞</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startAt="3"/>
              <a:defRPr/>
            </a:pPr>
            <a:r>
              <a:rPr lang="ja-JP" altLang="en-US" sz="2000" dirty="0" smtClean="0">
                <a:solidFill>
                  <a:schemeClr val="tx1"/>
                </a:solidFill>
                <a:latin typeface="+mn-ea"/>
              </a:rPr>
              <a:t>給水</a:t>
            </a:r>
            <a:r>
              <a:rPr lang="ja-JP" altLang="en-US" sz="2000" dirty="0">
                <a:solidFill>
                  <a:schemeClr val="tx1"/>
                </a:solidFill>
                <a:latin typeface="+mn-ea"/>
              </a:rPr>
              <a:t>装置工事事業の再開（休止中からの再開）</a:t>
            </a:r>
            <a:endParaRPr lang="en-US" altLang="ja-JP" sz="2000" dirty="0">
              <a:solidFill>
                <a:schemeClr val="tx1"/>
              </a:solidFill>
              <a:latin typeface="+mn-ea"/>
            </a:endParaRPr>
          </a:p>
          <a:p>
            <a:pPr eaLnBrk="1" fontAlgn="auto" hangingPunct="1">
              <a:spcBef>
                <a:spcPts val="0"/>
              </a:spcBef>
              <a:spcAft>
                <a:spcPts val="0"/>
              </a:spcAft>
              <a:defRPr/>
            </a:pPr>
            <a:endParaRPr lang="en-US" altLang="ja-JP" sz="2000" dirty="0">
              <a:solidFill>
                <a:schemeClr val="tx1"/>
              </a:solidFill>
              <a:latin typeface="+mn-ea"/>
            </a:endParaRPr>
          </a:p>
          <a:p>
            <a:pPr eaLnBrk="1" fontAlgn="auto" hangingPunct="1">
              <a:spcBef>
                <a:spcPts val="0"/>
              </a:spcBef>
              <a:spcAft>
                <a:spcPts val="0"/>
              </a:spcAft>
              <a:defRPr/>
            </a:pPr>
            <a:endParaRPr lang="en-US" altLang="ja-JP" sz="2000" dirty="0">
              <a:solidFill>
                <a:schemeClr val="tx1"/>
              </a:solidFill>
              <a:latin typeface="+mn-ea"/>
            </a:endParaRPr>
          </a:p>
          <a:p>
            <a:pPr algn="dist" eaLnBrk="1" fontAlgn="auto" hangingPunct="1">
              <a:spcBef>
                <a:spcPts val="0"/>
              </a:spcBef>
              <a:spcAft>
                <a:spcPts val="0"/>
              </a:spcAft>
              <a:defRPr/>
            </a:pPr>
            <a:endParaRPr lang="en-US" altLang="ja-JP" sz="2000" b="1" dirty="0">
              <a:solidFill>
                <a:srgbClr val="FF0000"/>
              </a:solidFill>
              <a:latin typeface="+mn-ea"/>
            </a:endParaRPr>
          </a:p>
          <a:p>
            <a:pPr eaLnBrk="1" fontAlgn="auto" hangingPunct="1">
              <a:spcBef>
                <a:spcPts val="0"/>
              </a:spcBef>
              <a:spcAft>
                <a:spcPts val="0"/>
              </a:spcAft>
              <a:defRPr/>
            </a:pPr>
            <a:r>
              <a:rPr lang="ja-JP" altLang="en-US" sz="2000" b="1" dirty="0">
                <a:solidFill>
                  <a:srgbClr val="FF0000"/>
                </a:solidFill>
                <a:latin typeface="+mn-ea"/>
              </a:rPr>
              <a:t>「指定給水装置工事事業者｛廃止・休止・再開｝届出書」</a:t>
            </a:r>
            <a:r>
              <a:rPr lang="ja-JP" altLang="en-US" sz="2000" dirty="0">
                <a:solidFill>
                  <a:schemeClr val="tx1"/>
                </a:solidFill>
                <a:latin typeface="+mn-ea"/>
              </a:rPr>
              <a:t>を提出</a:t>
            </a:r>
            <a:endParaRPr lang="en-US" altLang="ja-JP" sz="2000" dirty="0">
              <a:solidFill>
                <a:schemeClr val="tx1"/>
              </a:solidFill>
              <a:latin typeface="+mn-ea"/>
            </a:endParaRPr>
          </a:p>
          <a:p>
            <a:pPr eaLnBrk="1" fontAlgn="auto" hangingPunct="1">
              <a:spcBef>
                <a:spcPts val="0"/>
              </a:spcBef>
              <a:spcAft>
                <a:spcPts val="0"/>
              </a:spcAft>
              <a:defRPr/>
            </a:pPr>
            <a:r>
              <a:rPr lang="ja-JP" altLang="en-US" sz="2000" dirty="0">
                <a:solidFill>
                  <a:schemeClr val="tx1"/>
                </a:solidFill>
                <a:latin typeface="+mn-ea"/>
              </a:rPr>
              <a:t>　</a:t>
            </a:r>
            <a:endParaRPr lang="en-US" altLang="ja-JP" sz="2000" dirty="0" smtClean="0">
              <a:solidFill>
                <a:schemeClr val="tx1"/>
              </a:solidFill>
              <a:latin typeface="+mn-ea"/>
            </a:endParaRPr>
          </a:p>
          <a:p>
            <a:pPr marL="266700" indent="-266700" eaLnBrk="1" fontAlgn="auto" hangingPunct="1">
              <a:spcBef>
                <a:spcPts val="0"/>
              </a:spcBef>
              <a:spcAft>
                <a:spcPts val="0"/>
              </a:spcAft>
              <a:defRPr/>
            </a:pPr>
            <a:r>
              <a:rPr lang="en-US" altLang="ja-JP" sz="2000" dirty="0" smtClean="0">
                <a:solidFill>
                  <a:schemeClr val="tx1"/>
                </a:solidFill>
                <a:latin typeface="+mn-ea"/>
              </a:rPr>
              <a:t>※</a:t>
            </a:r>
            <a:r>
              <a:rPr lang="ja-JP" altLang="en-US" sz="2000" dirty="0">
                <a:solidFill>
                  <a:schemeClr val="tx1"/>
                </a:solidFill>
                <a:latin typeface="+mn-ea"/>
              </a:rPr>
              <a:t>廃止の場合は、</a:t>
            </a:r>
            <a:r>
              <a:rPr lang="ja-JP" altLang="en-US" sz="2000" b="1" dirty="0">
                <a:solidFill>
                  <a:srgbClr val="FF0000"/>
                </a:solidFill>
                <a:latin typeface="+mn-ea"/>
              </a:rPr>
              <a:t>「指定給水装置工事事業者証」（原本）</a:t>
            </a:r>
            <a:r>
              <a:rPr lang="ja-JP" altLang="en-US" sz="2000" dirty="0">
                <a:solidFill>
                  <a:schemeClr val="tx1"/>
                </a:solidFill>
                <a:latin typeface="+mn-ea"/>
              </a:rPr>
              <a:t>を併せて返納</a:t>
            </a:r>
            <a:endParaRPr lang="en-US" altLang="ja-JP" sz="2000" dirty="0">
              <a:solidFill>
                <a:schemeClr val="tx1"/>
              </a:solidFill>
              <a:latin typeface="+mn-ea"/>
            </a:endParaRPr>
          </a:p>
        </p:txBody>
      </p:sp>
      <p:sp>
        <p:nvSpPr>
          <p:cNvPr id="40963" name="Rectangle 3">
            <a:extLst>
              <a:ext uri="{FF2B5EF4-FFF2-40B4-BE49-F238E27FC236}">
                <a16:creationId xmlns:a16="http://schemas.microsoft.com/office/drawing/2014/main" id="{8C4D130C-689A-AD6B-795C-7B0AB6A5B9D8}"/>
              </a:ext>
            </a:extLst>
          </p:cNvPr>
          <p:cNvSpPr txBox="1">
            <a:spLocks noChangeArrowheads="1"/>
          </p:cNvSpPr>
          <p:nvPr/>
        </p:nvSpPr>
        <p:spPr bwMode="auto">
          <a:xfrm>
            <a:off x="250826" y="200176"/>
            <a:ext cx="86423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廃止・休止・再開の届出について</a:t>
            </a:r>
          </a:p>
        </p:txBody>
      </p:sp>
      <p:sp>
        <p:nvSpPr>
          <p:cNvPr id="6" name="二等辺三角形 5">
            <a:extLst>
              <a:ext uri="{FF2B5EF4-FFF2-40B4-BE49-F238E27FC236}">
                <a16:creationId xmlns:a16="http://schemas.microsoft.com/office/drawing/2014/main" id="{4DC5082A-5A03-30AF-4960-87290457CE92}"/>
              </a:ext>
            </a:extLst>
          </p:cNvPr>
          <p:cNvSpPr/>
          <p:nvPr/>
        </p:nvSpPr>
        <p:spPr>
          <a:xfrm rot="10800000">
            <a:off x="3057525" y="3207256"/>
            <a:ext cx="3028950" cy="307404"/>
          </a:xfrm>
          <a:prstGeom prst="triangl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latin typeface="+mn-ea"/>
            </a:endParaRPr>
          </a:p>
        </p:txBody>
      </p:sp>
      <p:sp>
        <p:nvSpPr>
          <p:cNvPr id="7"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81681" y="638194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3</a:t>
            </a:r>
            <a:r>
              <a:rPr lang="ja-JP" altLang="en-US" dirty="0" smtClean="0">
                <a:solidFill>
                  <a:srgbClr val="0000CC"/>
                </a:solidFill>
                <a:latin typeface="+mn-ea"/>
              </a:rPr>
              <a:t>　各種届出事項</a:t>
            </a:r>
            <a:endParaRPr lang="ja-JP" altLang="en-US" dirty="0">
              <a:latin typeface="+mn-ea"/>
            </a:endParaRPr>
          </a:p>
        </p:txBody>
      </p:sp>
      <p:sp>
        <p:nvSpPr>
          <p:cNvPr id="2" name="スライド番号プレースホルダー 1"/>
          <p:cNvSpPr>
            <a:spLocks noGrp="1"/>
          </p:cNvSpPr>
          <p:nvPr>
            <p:ph type="sldNum" sz="quarter" idx="12"/>
          </p:nvPr>
        </p:nvSpPr>
        <p:spPr/>
        <p:txBody>
          <a:bodyPr/>
          <a:lstStyle/>
          <a:p>
            <a:pPr>
              <a:defRPr/>
            </a:pPr>
            <a:fld id="{DD71A4AD-4A4F-4E4E-BA32-1B0A3882C43B}" type="slidenum">
              <a:rPr lang="ja-JP" altLang="en-US" smtClean="0"/>
              <a:pPr>
                <a:defRPr/>
              </a:pPr>
              <a:t>9</a:t>
            </a:fld>
            <a:endParaRPr lang="ja-JP" altLang="en-US"/>
          </a:p>
        </p:txBody>
      </p:sp>
    </p:spTree>
    <p:extLst>
      <p:ext uri="{BB962C8B-B14F-4D97-AF65-F5344CB8AC3E}">
        <p14:creationId xmlns:p14="http://schemas.microsoft.com/office/powerpoint/2010/main" val="2430610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227FBCD-6408-9F5E-72BC-54B5F56B9CF1}"/>
              </a:ext>
            </a:extLst>
          </p:cNvPr>
          <p:cNvSpPr/>
          <p:nvPr/>
        </p:nvSpPr>
        <p:spPr>
          <a:xfrm>
            <a:off x="250824" y="913639"/>
            <a:ext cx="8642350" cy="54408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t"/>
          <a:lstStyle/>
          <a:p>
            <a:pPr eaLnBrk="1" fontAlgn="auto" hangingPunct="1">
              <a:spcBef>
                <a:spcPts val="0"/>
              </a:spcBef>
              <a:spcAft>
                <a:spcPts val="0"/>
              </a:spcAft>
              <a:defRPr/>
            </a:pPr>
            <a:r>
              <a:rPr lang="ja-JP" altLang="en-US" sz="2000" dirty="0">
                <a:solidFill>
                  <a:schemeClr val="tx1"/>
                </a:solidFill>
                <a:latin typeface="+mn-ea"/>
              </a:rPr>
              <a:t>　 指定給水装置工事事業者は、厚生労働省令で定める給水装置工事の事業の運営に関する基準に従い、適正な給水装置工事の事業の運営に努めなければならない</a:t>
            </a:r>
            <a:r>
              <a:rPr lang="ja-JP" altLang="en-US" sz="2000" dirty="0" smtClean="0">
                <a:solidFill>
                  <a:schemeClr val="tx1"/>
                </a:solidFill>
                <a:latin typeface="+mn-ea"/>
              </a:rPr>
              <a:t>。</a:t>
            </a:r>
            <a:endParaRPr lang="en-US" altLang="ja-JP" sz="2000" dirty="0" smtClean="0">
              <a:solidFill>
                <a:schemeClr val="tx1"/>
              </a:solidFill>
              <a:latin typeface="+mn-ea"/>
            </a:endParaRPr>
          </a:p>
          <a:p>
            <a:pPr eaLnBrk="1" fontAlgn="auto" hangingPunct="1">
              <a:spcBef>
                <a:spcPts val="0"/>
              </a:spcBef>
              <a:spcAft>
                <a:spcPts val="0"/>
              </a:spcAft>
              <a:defRPr/>
            </a:pPr>
            <a:endParaRPr lang="en-US" altLang="ja-JP" sz="2000" dirty="0" smtClean="0">
              <a:solidFill>
                <a:schemeClr val="tx1"/>
              </a:solidFill>
              <a:latin typeface="+mn-ea"/>
            </a:endParaRPr>
          </a:p>
          <a:p>
            <a:pPr>
              <a:lnSpc>
                <a:spcPts val="2400"/>
              </a:lnSpc>
            </a:pPr>
            <a:r>
              <a:rPr lang="ja-JP" altLang="en-US" sz="2000" dirty="0">
                <a:ln w="0"/>
                <a:solidFill>
                  <a:schemeClr val="tx1"/>
                </a:solidFill>
                <a:latin typeface="+mn-ea"/>
              </a:rPr>
              <a:t>＜事業の運営の基準＞－水道法施行規則３６条－</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給水装置工事ごとに給水装置工事主任技術者を指名。</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b="1" dirty="0">
                <a:ln w="0"/>
                <a:solidFill>
                  <a:srgbClr val="FF0000"/>
                </a:solidFill>
                <a:latin typeface="+mn-ea"/>
              </a:rPr>
              <a:t>配水管から分岐して給水管を設ける工事及び給水装置の配水管への取り付け口から水道メーターまでの工事</a:t>
            </a:r>
            <a:r>
              <a:rPr lang="ja-JP" altLang="en-US" sz="2000" dirty="0">
                <a:ln w="0"/>
                <a:solidFill>
                  <a:schemeClr val="tx1"/>
                </a:solidFill>
                <a:latin typeface="+mn-ea"/>
              </a:rPr>
              <a:t>を施行する場合において、当該配水管及び他の地下埋設物に変形、破損その他の異常を生じさせることがないよう</a:t>
            </a:r>
            <a:r>
              <a:rPr lang="ja-JP" altLang="en-US" sz="2000" b="1" dirty="0">
                <a:ln w="0"/>
                <a:solidFill>
                  <a:srgbClr val="FF0000"/>
                </a:solidFill>
                <a:latin typeface="+mn-ea"/>
              </a:rPr>
              <a:t>適切に作業を行うことができる技能を有する者を配置。</a:t>
            </a:r>
            <a:endParaRPr lang="en-US" altLang="ja-JP" sz="2000" b="1" dirty="0">
              <a:ln w="0"/>
              <a:solidFill>
                <a:srgbClr val="FF0000"/>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前号に揚げる工事を施行するときは、あらかじめ当該</a:t>
            </a:r>
            <a:r>
              <a:rPr lang="ja-JP" altLang="en-US" sz="2000" b="1" dirty="0">
                <a:ln w="0"/>
                <a:solidFill>
                  <a:srgbClr val="FF0000"/>
                </a:solidFill>
                <a:latin typeface="+mn-ea"/>
              </a:rPr>
              <a:t>水道事業者の承認を</a:t>
            </a:r>
            <a:r>
              <a:rPr lang="en-US" altLang="ja-JP" sz="2000" b="1" dirty="0">
                <a:ln w="0"/>
                <a:solidFill>
                  <a:srgbClr val="FF0000"/>
                </a:solidFill>
                <a:latin typeface="+mn-ea"/>
              </a:rPr>
              <a:t> </a:t>
            </a:r>
            <a:r>
              <a:rPr lang="ja-JP" altLang="en-US" sz="2000" b="1" dirty="0">
                <a:ln w="0"/>
                <a:solidFill>
                  <a:srgbClr val="FF0000"/>
                </a:solidFill>
                <a:latin typeface="+mn-ea"/>
              </a:rPr>
              <a:t>受けた工法、工期その他の工事上の条件に適合</a:t>
            </a:r>
            <a:r>
              <a:rPr lang="ja-JP" altLang="en-US" sz="2000" dirty="0">
                <a:ln w="0"/>
                <a:solidFill>
                  <a:schemeClr val="tx1"/>
                </a:solidFill>
                <a:latin typeface="+mn-ea"/>
              </a:rPr>
              <a:t>するように当該工事を施行。</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給水装置工事主任技術者及びその他の給水装置工事に従事する者の給水装置工事の施行技術の向上のために研修の機会を確保。</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構造材質基準に適合しない給水装置を設置しない。給水管及び給水用具</a:t>
            </a:r>
            <a:r>
              <a:rPr lang="ja-JP" altLang="en-US" sz="2000" dirty="0" smtClean="0">
                <a:ln w="0"/>
                <a:solidFill>
                  <a:schemeClr val="tx1"/>
                </a:solidFill>
                <a:latin typeface="+mn-ea"/>
              </a:rPr>
              <a:t>の切断</a:t>
            </a:r>
            <a:r>
              <a:rPr lang="ja-JP" altLang="en-US" sz="2000" dirty="0">
                <a:ln w="0"/>
                <a:solidFill>
                  <a:schemeClr val="tx1"/>
                </a:solidFill>
                <a:latin typeface="+mn-ea"/>
              </a:rPr>
              <a:t>、加工、接合に適さない機械器具を使用しない。</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施行した給水装置工事の記録を作成し、</a:t>
            </a:r>
            <a:r>
              <a:rPr lang="ja-JP" altLang="en-US" sz="2000" b="1" dirty="0">
                <a:ln w="0"/>
                <a:solidFill>
                  <a:srgbClr val="FF0000"/>
                </a:solidFill>
                <a:latin typeface="+mn-ea"/>
              </a:rPr>
              <a:t>３年間保存</a:t>
            </a:r>
            <a:r>
              <a:rPr lang="ja-JP" altLang="en-US" sz="2000" b="1" dirty="0" smtClean="0">
                <a:ln w="0"/>
                <a:solidFill>
                  <a:srgbClr val="FF0000"/>
                </a:solidFill>
                <a:latin typeface="+mn-ea"/>
              </a:rPr>
              <a:t>。</a:t>
            </a:r>
            <a:endParaRPr lang="en-US" altLang="ja-JP" sz="2000" b="1" dirty="0">
              <a:ln w="0"/>
              <a:solidFill>
                <a:srgbClr val="FF0000"/>
              </a:solidFill>
              <a:latin typeface="+mn-ea"/>
            </a:endParaRPr>
          </a:p>
        </p:txBody>
      </p:sp>
      <p:sp>
        <p:nvSpPr>
          <p:cNvPr id="40963" name="Rectangle 3">
            <a:extLst>
              <a:ext uri="{FF2B5EF4-FFF2-40B4-BE49-F238E27FC236}">
                <a16:creationId xmlns:a16="http://schemas.microsoft.com/office/drawing/2014/main" id="{8C4D130C-689A-AD6B-795C-7B0AB6A5B9D8}"/>
              </a:ext>
            </a:extLst>
          </p:cNvPr>
          <p:cNvSpPr txBox="1">
            <a:spLocks noChangeArrowheads="1"/>
          </p:cNvSpPr>
          <p:nvPr/>
        </p:nvSpPr>
        <p:spPr bwMode="auto">
          <a:xfrm>
            <a:off x="250825" y="202619"/>
            <a:ext cx="8642349"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事業の運営の基準</a:t>
            </a:r>
          </a:p>
        </p:txBody>
      </p:sp>
      <p:sp>
        <p:nvSpPr>
          <p:cNvPr id="7"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74121" y="6394567"/>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4</a:t>
            </a:r>
            <a:r>
              <a:rPr lang="ja-JP" altLang="en-US" dirty="0" smtClean="0">
                <a:solidFill>
                  <a:srgbClr val="0000CC"/>
                </a:solidFill>
                <a:latin typeface="+mn-ea"/>
              </a:rPr>
              <a:t>　事業の運営の基準</a:t>
            </a:r>
            <a:endParaRPr lang="ja-JP" altLang="en-US" dirty="0">
              <a:latin typeface="+mn-ea"/>
            </a:endParaRPr>
          </a:p>
        </p:txBody>
      </p:sp>
      <p:sp>
        <p:nvSpPr>
          <p:cNvPr id="3" name="スライド番号プレースホルダー 2"/>
          <p:cNvSpPr>
            <a:spLocks noGrp="1"/>
          </p:cNvSpPr>
          <p:nvPr>
            <p:ph type="sldNum" sz="quarter" idx="12"/>
          </p:nvPr>
        </p:nvSpPr>
        <p:spPr/>
        <p:txBody>
          <a:bodyPr/>
          <a:lstStyle/>
          <a:p>
            <a:pPr>
              <a:defRPr/>
            </a:pPr>
            <a:fld id="{DD71A4AD-4A4F-4E4E-BA32-1B0A3882C43B}" type="slidenum">
              <a:rPr lang="ja-JP" altLang="en-US" smtClean="0"/>
              <a:pPr>
                <a:defRPr/>
              </a:pPr>
              <a:t>10</a:t>
            </a:fld>
            <a:endParaRPr lang="ja-JP" altLang="en-US"/>
          </a:p>
        </p:txBody>
      </p:sp>
    </p:spTree>
    <p:extLst>
      <p:ext uri="{BB962C8B-B14F-4D97-AF65-F5344CB8AC3E}">
        <p14:creationId xmlns:p14="http://schemas.microsoft.com/office/powerpoint/2010/main" val="1935026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227FBCD-6408-9F5E-72BC-54B5F56B9CF1}"/>
              </a:ext>
            </a:extLst>
          </p:cNvPr>
          <p:cNvSpPr/>
          <p:nvPr/>
        </p:nvSpPr>
        <p:spPr>
          <a:xfrm>
            <a:off x="250825" y="913638"/>
            <a:ext cx="8642349" cy="57869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t"/>
          <a:lstStyle/>
          <a:p>
            <a:pPr eaLnBrk="1" fontAlgn="auto" hangingPunct="1">
              <a:spcBef>
                <a:spcPts val="0"/>
              </a:spcBef>
              <a:spcAft>
                <a:spcPts val="0"/>
              </a:spcAft>
              <a:defRPr/>
            </a:pPr>
            <a:r>
              <a:rPr lang="ja-JP" altLang="en-US" sz="2000" dirty="0">
                <a:solidFill>
                  <a:schemeClr val="tx1"/>
                </a:solidFill>
                <a:latin typeface="+mn-ea"/>
              </a:rPr>
              <a:t>　 水道事業者は、指定事業者が水道法第２５条の１１の各号のいずれかに該当するときは、指定を取消すことができる</a:t>
            </a:r>
            <a:r>
              <a:rPr lang="ja-JP" altLang="en-US" sz="2000" dirty="0" smtClean="0">
                <a:solidFill>
                  <a:schemeClr val="tx1"/>
                </a:solidFill>
                <a:latin typeface="+mn-ea"/>
              </a:rPr>
              <a:t>。</a:t>
            </a:r>
            <a:endParaRPr lang="en-US" altLang="ja-JP" sz="2000" dirty="0" smtClean="0">
              <a:solidFill>
                <a:schemeClr val="tx1"/>
              </a:solidFill>
              <a:latin typeface="+mn-ea"/>
            </a:endParaRPr>
          </a:p>
          <a:p>
            <a:pPr>
              <a:lnSpc>
                <a:spcPts val="2400"/>
              </a:lnSpc>
            </a:pPr>
            <a:endParaRPr lang="en-US" altLang="ja-JP" sz="2000" dirty="0" smtClean="0">
              <a:ln w="0"/>
              <a:solidFill>
                <a:schemeClr val="tx1"/>
              </a:solidFill>
              <a:latin typeface="+mn-ea"/>
            </a:endParaRPr>
          </a:p>
          <a:p>
            <a:pPr>
              <a:lnSpc>
                <a:spcPts val="2400"/>
              </a:lnSpc>
            </a:pPr>
            <a:r>
              <a:rPr lang="ja-JP" altLang="en-US" sz="2000" dirty="0" smtClean="0">
                <a:ln w="0"/>
                <a:solidFill>
                  <a:schemeClr val="tx1"/>
                </a:solidFill>
                <a:latin typeface="+mn-ea"/>
              </a:rPr>
              <a:t>＜</a:t>
            </a:r>
            <a:r>
              <a:rPr lang="ja-JP" altLang="en-US" sz="2000" dirty="0">
                <a:ln w="0"/>
                <a:solidFill>
                  <a:schemeClr val="tx1"/>
                </a:solidFill>
                <a:latin typeface="+mn-ea"/>
              </a:rPr>
              <a:t>指定の取消しとなる違反行為＞－水道法第２５条の１１－</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b="1" dirty="0">
                <a:ln w="0"/>
                <a:solidFill>
                  <a:srgbClr val="FF0000"/>
                </a:solidFill>
                <a:latin typeface="+mn-ea"/>
              </a:rPr>
              <a:t>指定の基準（水道法第２５条の３）に適合しない。</a:t>
            </a:r>
            <a:endParaRPr lang="en-US" altLang="ja-JP" sz="2000" b="1" dirty="0">
              <a:ln w="0"/>
              <a:solidFill>
                <a:srgbClr val="FF0000"/>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給水装置工事主任技術者を選任しない、選任・解任の届出をしない。</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指定事項の変更・廃止・休止・再開の届出をせず、又虚偽の届出をした。</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b="1" dirty="0">
                <a:ln w="0"/>
                <a:solidFill>
                  <a:srgbClr val="FF0000"/>
                </a:solidFill>
                <a:latin typeface="+mn-ea"/>
              </a:rPr>
              <a:t>事業の運営の基準に従った適正な事業の運営をすることができない。</a:t>
            </a:r>
            <a:endParaRPr lang="en-US" altLang="ja-JP" sz="2000" b="1" dirty="0">
              <a:ln w="0"/>
              <a:solidFill>
                <a:srgbClr val="FF0000"/>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給水装置工事主任技術者の検査立会の求めに対し、正当な理由なく応じない。</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給水装置工事に関する報告又は資料の提出の求めに対し、</a:t>
            </a:r>
            <a:r>
              <a:rPr lang="ja-JP" altLang="en-US" sz="2000" b="1" dirty="0">
                <a:ln w="0"/>
                <a:solidFill>
                  <a:srgbClr val="FF0000"/>
                </a:solidFill>
                <a:latin typeface="+mn-ea"/>
              </a:rPr>
              <a:t>正当な理由なく応じず、又は虚偽の報告若しくは資料の提出</a:t>
            </a:r>
            <a:r>
              <a:rPr lang="ja-JP" altLang="en-US" sz="2000" dirty="0">
                <a:ln w="0"/>
                <a:solidFill>
                  <a:schemeClr val="tx1"/>
                </a:solidFill>
                <a:latin typeface="+mn-ea"/>
              </a:rPr>
              <a:t>をした。</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施行する給水装置工事が水道施設の機能に障害を与え、又は与えるおそれが大である。</a:t>
            </a:r>
            <a:endParaRPr lang="en-US" altLang="ja-JP" sz="2000" dirty="0">
              <a:ln w="0"/>
              <a:solidFill>
                <a:schemeClr val="tx1"/>
              </a:solidFill>
              <a:latin typeface="+mn-ea"/>
            </a:endParaRPr>
          </a:p>
          <a:p>
            <a:pPr marL="342900" indent="-342900">
              <a:lnSpc>
                <a:spcPts val="2400"/>
              </a:lnSpc>
              <a:buFont typeface="+mj-ea"/>
              <a:buAutoNum type="circleNumDbPlain"/>
            </a:pPr>
            <a:r>
              <a:rPr lang="ja-JP" altLang="en-US" sz="2000" dirty="0">
                <a:ln w="0"/>
                <a:solidFill>
                  <a:schemeClr val="tx1"/>
                </a:solidFill>
                <a:latin typeface="+mn-ea"/>
              </a:rPr>
              <a:t>不正の手段により指定を受けた</a:t>
            </a:r>
            <a:r>
              <a:rPr lang="ja-JP" altLang="en-US" sz="2000" dirty="0" smtClean="0">
                <a:ln w="0"/>
                <a:solidFill>
                  <a:schemeClr val="tx1"/>
                </a:solidFill>
                <a:latin typeface="+mn-ea"/>
              </a:rPr>
              <a:t>。</a:t>
            </a:r>
            <a:endParaRPr lang="en-US" altLang="ja-JP" sz="2000" dirty="0" smtClean="0">
              <a:ln w="0"/>
              <a:solidFill>
                <a:schemeClr val="tx1"/>
              </a:solidFill>
              <a:latin typeface="+mn-ea"/>
            </a:endParaRPr>
          </a:p>
          <a:p>
            <a:pPr>
              <a:lnSpc>
                <a:spcPts val="2400"/>
              </a:lnSpc>
            </a:pPr>
            <a:endParaRPr lang="en-US" altLang="ja-JP" sz="1400" dirty="0" smtClean="0">
              <a:ln w="0"/>
              <a:solidFill>
                <a:schemeClr val="tx1"/>
              </a:solidFill>
              <a:latin typeface="+mn-ea"/>
            </a:endParaRPr>
          </a:p>
          <a:p>
            <a:pPr>
              <a:lnSpc>
                <a:spcPts val="2400"/>
              </a:lnSpc>
            </a:pPr>
            <a:r>
              <a:rPr lang="ja-JP" altLang="en-US" sz="2000" dirty="0" smtClean="0">
                <a:ln w="0"/>
                <a:solidFill>
                  <a:schemeClr val="tx1"/>
                </a:solidFill>
                <a:latin typeface="+mn-ea"/>
              </a:rPr>
              <a:t>指定</a:t>
            </a:r>
            <a:r>
              <a:rPr lang="ja-JP" altLang="en-US" sz="2000" dirty="0">
                <a:ln w="0"/>
                <a:solidFill>
                  <a:schemeClr val="tx1"/>
                </a:solidFill>
                <a:latin typeface="+mn-ea"/>
              </a:rPr>
              <a:t>の取消しを受けると、取消しの日から２年間、新たに指定を受けることができない。</a:t>
            </a:r>
            <a:endParaRPr lang="en-US" altLang="ja-JP" sz="2000" dirty="0">
              <a:ln w="0"/>
              <a:solidFill>
                <a:srgbClr val="FF0000"/>
              </a:solidFill>
              <a:latin typeface="+mn-ea"/>
            </a:endParaRPr>
          </a:p>
        </p:txBody>
      </p:sp>
      <p:sp>
        <p:nvSpPr>
          <p:cNvPr id="40963" name="Rectangle 3">
            <a:extLst>
              <a:ext uri="{FF2B5EF4-FFF2-40B4-BE49-F238E27FC236}">
                <a16:creationId xmlns:a16="http://schemas.microsoft.com/office/drawing/2014/main" id="{8C4D130C-689A-AD6B-795C-7B0AB6A5B9D8}"/>
              </a:ext>
            </a:extLst>
          </p:cNvPr>
          <p:cNvSpPr txBox="1">
            <a:spLocks noChangeArrowheads="1"/>
          </p:cNvSpPr>
          <p:nvPr/>
        </p:nvSpPr>
        <p:spPr bwMode="auto">
          <a:xfrm>
            <a:off x="250825" y="188913"/>
            <a:ext cx="86423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指定の取消し</a:t>
            </a:r>
          </a:p>
        </p:txBody>
      </p:sp>
      <p:sp>
        <p:nvSpPr>
          <p:cNvPr id="7"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81680" y="6387010"/>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5</a:t>
            </a:r>
            <a:r>
              <a:rPr lang="ja-JP" altLang="en-US" dirty="0" smtClean="0">
                <a:solidFill>
                  <a:srgbClr val="0000CC"/>
                </a:solidFill>
                <a:latin typeface="+mn-ea"/>
              </a:rPr>
              <a:t>　指定の取り消し</a:t>
            </a:r>
            <a:endParaRPr lang="ja-JP" altLang="en-US" dirty="0">
              <a:latin typeface="+mn-ea"/>
            </a:endParaRPr>
          </a:p>
        </p:txBody>
      </p:sp>
      <p:sp>
        <p:nvSpPr>
          <p:cNvPr id="3" name="スライド番号プレースホルダー 2"/>
          <p:cNvSpPr>
            <a:spLocks noGrp="1"/>
          </p:cNvSpPr>
          <p:nvPr>
            <p:ph type="sldNum" sz="quarter" idx="12"/>
          </p:nvPr>
        </p:nvSpPr>
        <p:spPr/>
        <p:txBody>
          <a:bodyPr/>
          <a:lstStyle/>
          <a:p>
            <a:pPr>
              <a:defRPr/>
            </a:pPr>
            <a:fld id="{DD71A4AD-4A4F-4E4E-BA32-1B0A3882C43B}" type="slidenum">
              <a:rPr lang="ja-JP" altLang="en-US" smtClean="0"/>
              <a:pPr>
                <a:defRPr/>
              </a:pPr>
              <a:t>11</a:t>
            </a:fld>
            <a:endParaRPr lang="ja-JP" altLang="en-US"/>
          </a:p>
        </p:txBody>
      </p:sp>
    </p:spTree>
    <p:extLst>
      <p:ext uri="{BB962C8B-B14F-4D97-AF65-F5344CB8AC3E}">
        <p14:creationId xmlns:p14="http://schemas.microsoft.com/office/powerpoint/2010/main" val="1036762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a:extLst>
              <a:ext uri="{FF2B5EF4-FFF2-40B4-BE49-F238E27FC236}">
                <a16:creationId xmlns:a16="http://schemas.microsoft.com/office/drawing/2014/main" id="{8C4D130C-689A-AD6B-795C-7B0AB6A5B9D8}"/>
              </a:ext>
            </a:extLst>
          </p:cNvPr>
          <p:cNvSpPr txBox="1">
            <a:spLocks noChangeArrowheads="1"/>
          </p:cNvSpPr>
          <p:nvPr/>
        </p:nvSpPr>
        <p:spPr bwMode="auto">
          <a:xfrm>
            <a:off x="250825" y="188913"/>
            <a:ext cx="8642349"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違反行為の具体的な事例</a:t>
            </a:r>
          </a:p>
        </p:txBody>
      </p:sp>
      <p:sp>
        <p:nvSpPr>
          <p:cNvPr id="7"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81680" y="6387010"/>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5</a:t>
            </a:r>
            <a:r>
              <a:rPr lang="ja-JP" altLang="en-US" dirty="0" smtClean="0">
                <a:solidFill>
                  <a:srgbClr val="0000CC"/>
                </a:solidFill>
                <a:latin typeface="+mn-ea"/>
              </a:rPr>
              <a:t>　指定の取り消し</a:t>
            </a:r>
            <a:endParaRPr lang="ja-JP" altLang="en-US" dirty="0">
              <a:latin typeface="+mn-ea"/>
            </a:endParaRPr>
          </a:p>
        </p:txBody>
      </p:sp>
      <p:sp>
        <p:nvSpPr>
          <p:cNvPr id="3" name="スライド番号プレースホルダー 2"/>
          <p:cNvSpPr>
            <a:spLocks noGrp="1"/>
          </p:cNvSpPr>
          <p:nvPr>
            <p:ph type="sldNum" sz="quarter" idx="12"/>
          </p:nvPr>
        </p:nvSpPr>
        <p:spPr/>
        <p:txBody>
          <a:bodyPr/>
          <a:lstStyle/>
          <a:p>
            <a:pPr>
              <a:defRPr/>
            </a:pPr>
            <a:fld id="{DD71A4AD-4A4F-4E4E-BA32-1B0A3882C43B}" type="slidenum">
              <a:rPr lang="ja-JP" altLang="en-US" smtClean="0"/>
              <a:pPr>
                <a:defRPr/>
              </a:pPr>
              <a:t>12</a:t>
            </a:fld>
            <a:endParaRPr lang="ja-JP" altLang="en-US"/>
          </a:p>
        </p:txBody>
      </p:sp>
      <p:sp>
        <p:nvSpPr>
          <p:cNvPr id="4" name="正方形/長方形 3"/>
          <p:cNvSpPr/>
          <p:nvPr/>
        </p:nvSpPr>
        <p:spPr>
          <a:xfrm>
            <a:off x="250825" y="914437"/>
            <a:ext cx="8642350" cy="4708981"/>
          </a:xfrm>
          <a:prstGeom prst="rect">
            <a:avLst/>
          </a:prstGeom>
        </p:spPr>
        <p:txBody>
          <a:bodyPr wrap="square">
            <a:spAutoFit/>
          </a:bodyPr>
          <a:lstStyle/>
          <a:p>
            <a:pPr marL="285750" indent="-285750">
              <a:lnSpc>
                <a:spcPts val="2400"/>
              </a:lnSpc>
              <a:buFont typeface="Arial" panose="020B0604020202020204" pitchFamily="34" charset="0"/>
              <a:buChar char="•"/>
            </a:pPr>
            <a:r>
              <a:rPr lang="ja-JP" altLang="en-US" sz="2000" dirty="0">
                <a:ln w="0"/>
                <a:latin typeface="+mn-ea"/>
              </a:rPr>
              <a:t>無届工事、無断通水、メーターの不正使用、無許可で道路を掘削、使用等　⇒水道法第２５条の１１第１号に該当（業務に関し不正又は不誠実な行為）</a:t>
            </a:r>
            <a:endParaRPr lang="en-US" altLang="ja-JP" sz="2000" dirty="0">
              <a:ln w="0"/>
              <a:latin typeface="+mn-ea"/>
            </a:endParaRPr>
          </a:p>
          <a:p>
            <a:pPr>
              <a:lnSpc>
                <a:spcPts val="2400"/>
              </a:lnSpc>
            </a:pPr>
            <a:endParaRPr lang="en-US" altLang="ja-JP" sz="2000" dirty="0">
              <a:ln w="0"/>
              <a:latin typeface="+mn-ea"/>
            </a:endParaRPr>
          </a:p>
          <a:p>
            <a:pPr marL="285750" indent="-285750">
              <a:lnSpc>
                <a:spcPts val="2400"/>
              </a:lnSpc>
              <a:buFont typeface="Arial" panose="020B0604020202020204" pitchFamily="34" charset="0"/>
              <a:buChar char="•"/>
            </a:pPr>
            <a:r>
              <a:rPr lang="ja-JP" altLang="en-US" sz="2000" dirty="0">
                <a:ln w="0"/>
                <a:latin typeface="+mn-ea"/>
              </a:rPr>
              <a:t>水道事業者の承認を受けた工法、工期その他の工事上の条件に適合しない工事を施行　⇒水道法第２５条の１１第４号に該当（事業の運営の基準に違反）</a:t>
            </a:r>
            <a:endParaRPr lang="en-US" altLang="ja-JP" sz="2000" dirty="0">
              <a:ln w="0"/>
              <a:latin typeface="+mn-ea"/>
            </a:endParaRPr>
          </a:p>
          <a:p>
            <a:pPr>
              <a:lnSpc>
                <a:spcPts val="2400"/>
              </a:lnSpc>
            </a:pPr>
            <a:endParaRPr lang="en-US" altLang="ja-JP" sz="2000" dirty="0">
              <a:ln w="0"/>
              <a:latin typeface="+mn-ea"/>
            </a:endParaRPr>
          </a:p>
          <a:p>
            <a:pPr marL="285750" indent="-285750">
              <a:lnSpc>
                <a:spcPts val="2400"/>
              </a:lnSpc>
              <a:buFont typeface="Arial" panose="020B0604020202020204" pitchFamily="34" charset="0"/>
              <a:buChar char="•"/>
            </a:pPr>
            <a:r>
              <a:rPr lang="ja-JP" altLang="en-US" sz="2000" dirty="0">
                <a:ln w="0"/>
                <a:latin typeface="+mn-ea"/>
              </a:rPr>
              <a:t>給水装置工事に関する資料の提出の際、虚偽の資料を提出　⇒水道法第２５条の１１第６号に該当</a:t>
            </a:r>
            <a:endParaRPr lang="en-US" altLang="ja-JP" sz="2000" dirty="0">
              <a:ln w="0"/>
              <a:latin typeface="+mn-ea"/>
            </a:endParaRPr>
          </a:p>
          <a:p>
            <a:pPr>
              <a:lnSpc>
                <a:spcPts val="2400"/>
              </a:lnSpc>
            </a:pPr>
            <a:endParaRPr lang="en-US" altLang="ja-JP" sz="2000" dirty="0">
              <a:ln w="0"/>
              <a:latin typeface="+mn-ea"/>
            </a:endParaRPr>
          </a:p>
          <a:p>
            <a:pPr>
              <a:lnSpc>
                <a:spcPts val="2400"/>
              </a:lnSpc>
            </a:pPr>
            <a:endParaRPr lang="en-US" altLang="ja-JP" sz="2000" dirty="0">
              <a:ln w="0"/>
              <a:latin typeface="+mn-ea"/>
            </a:endParaRPr>
          </a:p>
          <a:p>
            <a:pPr>
              <a:lnSpc>
                <a:spcPts val="2400"/>
              </a:lnSpc>
            </a:pPr>
            <a:r>
              <a:rPr lang="en-US" altLang="ja-JP" sz="2000" dirty="0">
                <a:ln w="0"/>
                <a:latin typeface="+mn-ea"/>
              </a:rPr>
              <a:t>※</a:t>
            </a:r>
            <a:r>
              <a:rPr lang="ja-JP" altLang="en-US" sz="2000" dirty="0">
                <a:ln w="0"/>
                <a:latin typeface="+mn-ea"/>
              </a:rPr>
              <a:t>違反行為の内容が、給水装置工事主任技術者免状の返納命令の対象となり得る場合（法令に定める職務を行っていない場合）は、厚生労働省の通知に基づき、水道事業者から厚生労働省に報告する。</a:t>
            </a:r>
            <a:endParaRPr lang="en-US" altLang="ja-JP" sz="2000" dirty="0">
              <a:ln w="0"/>
              <a:latin typeface="+mn-ea"/>
            </a:endParaRPr>
          </a:p>
        </p:txBody>
      </p:sp>
    </p:spTree>
    <p:extLst>
      <p:ext uri="{BB962C8B-B14F-4D97-AF65-F5344CB8AC3E}">
        <p14:creationId xmlns:p14="http://schemas.microsoft.com/office/powerpoint/2010/main" val="2274647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250825" y="1122363"/>
            <a:ext cx="8642350" cy="2387600"/>
          </a:xfrm>
        </p:spPr>
        <p:txBody>
          <a:bodyPr>
            <a:normAutofit/>
          </a:bodyPr>
          <a:lstStyle/>
          <a:p>
            <a:pPr>
              <a:lnSpc>
                <a:spcPct val="100000"/>
              </a:lnSpc>
              <a:spcBef>
                <a:spcPts val="1000"/>
              </a:spcBef>
            </a:pPr>
            <a:r>
              <a:rPr lang="ja-JP" altLang="en-US" sz="4800" dirty="0" smtClean="0">
                <a:latin typeface="+mn-ea"/>
                <a:ea typeface="+mn-ea"/>
              </a:rPr>
              <a:t>（参考</a:t>
            </a:r>
            <a:r>
              <a:rPr lang="ja-JP" altLang="en-US" sz="4800" dirty="0">
                <a:latin typeface="+mn-ea"/>
                <a:ea typeface="+mn-ea"/>
              </a:rPr>
              <a:t>）</a:t>
            </a:r>
            <a:r>
              <a:rPr lang="en-US" altLang="ja-JP" sz="4800" dirty="0">
                <a:latin typeface="+mn-ea"/>
                <a:ea typeface="+mn-ea"/>
              </a:rPr>
              <a:t/>
            </a:r>
            <a:br>
              <a:rPr lang="en-US" altLang="ja-JP" sz="4800" dirty="0">
                <a:latin typeface="+mn-ea"/>
                <a:ea typeface="+mn-ea"/>
              </a:rPr>
            </a:br>
            <a:r>
              <a:rPr lang="ja-JP" altLang="en-US" sz="4800" dirty="0">
                <a:latin typeface="+mn-ea"/>
                <a:ea typeface="+mn-ea"/>
              </a:rPr>
              <a:t>給水装置に関連</a:t>
            </a:r>
            <a:r>
              <a:rPr lang="ja-JP" altLang="en-US" sz="4800" dirty="0" smtClean="0">
                <a:latin typeface="+mn-ea"/>
                <a:ea typeface="+mn-ea"/>
              </a:rPr>
              <a:t>した</a:t>
            </a:r>
            <a:r>
              <a:rPr lang="en-US" altLang="ja-JP" sz="4800" dirty="0" smtClean="0">
                <a:latin typeface="+mn-ea"/>
                <a:ea typeface="+mn-ea"/>
              </a:rPr>
              <a:t/>
            </a:r>
            <a:br>
              <a:rPr lang="en-US" altLang="ja-JP" sz="4800" dirty="0" smtClean="0">
                <a:latin typeface="+mn-ea"/>
                <a:ea typeface="+mn-ea"/>
              </a:rPr>
            </a:br>
            <a:r>
              <a:rPr lang="ja-JP" altLang="en-US" sz="4800" dirty="0" smtClean="0">
                <a:latin typeface="+mn-ea"/>
                <a:ea typeface="+mn-ea"/>
              </a:rPr>
              <a:t>水道法関連</a:t>
            </a:r>
            <a:r>
              <a:rPr lang="ja-JP" altLang="en-US" sz="4800" dirty="0">
                <a:latin typeface="+mn-ea"/>
                <a:ea typeface="+mn-ea"/>
              </a:rPr>
              <a:t>規程</a:t>
            </a:r>
            <a:endParaRPr lang="en-US" altLang="ja-JP" sz="4000" dirty="0">
              <a:latin typeface="+mn-ea"/>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AutoShape 4">
            <a:extLst>
              <a:ext uri="{FF2B5EF4-FFF2-40B4-BE49-F238E27FC236}">
                <a16:creationId xmlns:a16="http://schemas.microsoft.com/office/drawing/2014/main" id="{410D0549-A618-E842-FA74-8D3EA3214483}"/>
              </a:ext>
            </a:extLst>
          </p:cNvPr>
          <p:cNvSpPr>
            <a:spLocks noChangeArrowheads="1"/>
          </p:cNvSpPr>
          <p:nvPr/>
        </p:nvSpPr>
        <p:spPr bwMode="auto">
          <a:xfrm>
            <a:off x="250825" y="904770"/>
            <a:ext cx="8642350" cy="2178496"/>
          </a:xfrm>
          <a:prstGeom prst="flowChartAlternateProcess">
            <a:avLst/>
          </a:prstGeom>
          <a:noFill/>
          <a:ln>
            <a:noFill/>
          </a:ln>
          <a:extLst/>
        </p:spPr>
        <p:txBody>
          <a:bodyPr anchor="t"/>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2000" dirty="0">
                <a:latin typeface="+mn-ea"/>
                <a:ea typeface="+mn-ea"/>
              </a:rPr>
              <a:t>第１条　</a:t>
            </a:r>
          </a:p>
          <a:p>
            <a:pPr eaLnBrk="1" hangingPunct="1">
              <a:lnSpc>
                <a:spcPct val="100000"/>
              </a:lnSpc>
              <a:spcBef>
                <a:spcPct val="0"/>
              </a:spcBef>
              <a:buFontTx/>
              <a:buNone/>
            </a:pPr>
            <a:r>
              <a:rPr lang="ja-JP" altLang="en-US" sz="2000" dirty="0">
                <a:latin typeface="+mn-ea"/>
                <a:ea typeface="+mn-ea"/>
              </a:rPr>
              <a:t>　この法律は、水道の布設及び管理を適正かつ合理的ならしめるとともに、水道の基盤を強化することによって、</a:t>
            </a:r>
            <a:r>
              <a:rPr lang="ja-JP" altLang="en-US" sz="2000" b="1" dirty="0">
                <a:solidFill>
                  <a:srgbClr val="FF0000"/>
                </a:solidFill>
                <a:latin typeface="+mn-ea"/>
                <a:ea typeface="+mn-ea"/>
              </a:rPr>
              <a:t>清浄にして豊富低廉な水の供給</a:t>
            </a:r>
            <a:r>
              <a:rPr lang="ja-JP" altLang="en-US" sz="2000" dirty="0">
                <a:latin typeface="+mn-ea"/>
                <a:ea typeface="+mn-ea"/>
              </a:rPr>
              <a:t>を図り、もって</a:t>
            </a:r>
            <a:r>
              <a:rPr lang="ja-JP" altLang="en-US" sz="2000" b="1" dirty="0">
                <a:solidFill>
                  <a:srgbClr val="FF0000"/>
                </a:solidFill>
                <a:latin typeface="+mn-ea"/>
                <a:ea typeface="+mn-ea"/>
              </a:rPr>
              <a:t>公衆衛生の向上と生活環境の改善</a:t>
            </a:r>
            <a:r>
              <a:rPr lang="ja-JP" altLang="en-US" sz="2000" dirty="0">
                <a:latin typeface="+mn-ea"/>
                <a:ea typeface="+mn-ea"/>
              </a:rPr>
              <a:t>とに寄与することを目的とする。</a:t>
            </a:r>
          </a:p>
        </p:txBody>
      </p:sp>
      <p:sp>
        <p:nvSpPr>
          <p:cNvPr id="180228" name="Text Box 7">
            <a:extLst>
              <a:ext uri="{FF2B5EF4-FFF2-40B4-BE49-F238E27FC236}">
                <a16:creationId xmlns:a16="http://schemas.microsoft.com/office/drawing/2014/main" id="{1C5A7FA2-68EE-7E3C-9C11-6D480BE86532}"/>
              </a:ext>
            </a:extLst>
          </p:cNvPr>
          <p:cNvSpPr txBox="1">
            <a:spLocks noChangeArrowheads="1"/>
          </p:cNvSpPr>
          <p:nvPr/>
        </p:nvSpPr>
        <p:spPr bwMode="auto">
          <a:xfrm>
            <a:off x="250825" y="192975"/>
            <a:ext cx="86423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50000"/>
              </a:spcBef>
              <a:buFontTx/>
              <a:buNone/>
            </a:pPr>
            <a:r>
              <a:rPr lang="ja-JP" altLang="en-US" sz="3600" dirty="0" smtClean="0">
                <a:latin typeface="+mn-ea"/>
                <a:ea typeface="+mn-ea"/>
              </a:rPr>
              <a:t>水道法</a:t>
            </a:r>
            <a:r>
              <a:rPr lang="ja-JP" altLang="en-US" sz="3600" dirty="0">
                <a:latin typeface="+mn-ea"/>
                <a:ea typeface="+mn-ea"/>
              </a:rPr>
              <a:t>の目的</a:t>
            </a:r>
            <a:endParaRPr lang="ja-JP" altLang="en-US" sz="2800" dirty="0">
              <a:latin typeface="+mn-ea"/>
              <a:ea typeface="+mn-ea"/>
            </a:endParaRPr>
          </a:p>
        </p:txBody>
      </p:sp>
      <p:sp>
        <p:nvSpPr>
          <p:cNvPr id="180229" name="Text Box 9">
            <a:extLst>
              <a:ext uri="{FF2B5EF4-FFF2-40B4-BE49-F238E27FC236}">
                <a16:creationId xmlns:a16="http://schemas.microsoft.com/office/drawing/2014/main" id="{8B2EEE45-F1F5-AF78-A205-ABE2A535EE3C}"/>
              </a:ext>
            </a:extLst>
          </p:cNvPr>
          <p:cNvSpPr txBox="1">
            <a:spLocks noChangeArrowheads="1"/>
          </p:cNvSpPr>
          <p:nvPr/>
        </p:nvSpPr>
        <p:spPr bwMode="auto">
          <a:xfrm>
            <a:off x="323850" y="4148574"/>
            <a:ext cx="3671888"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50000"/>
              </a:spcBef>
              <a:buFontTx/>
              <a:buNone/>
            </a:pPr>
            <a:r>
              <a:rPr lang="ja-JP" altLang="en-US" sz="2800" b="1" dirty="0">
                <a:solidFill>
                  <a:srgbClr val="FF0000"/>
                </a:solidFill>
                <a:latin typeface="+mn-ea"/>
                <a:ea typeface="+mn-ea"/>
              </a:rPr>
              <a:t>清浄にして豊富低廉な水の供給</a:t>
            </a:r>
          </a:p>
        </p:txBody>
      </p:sp>
      <p:sp>
        <p:nvSpPr>
          <p:cNvPr id="165894" name="Text Box 10">
            <a:extLst>
              <a:ext uri="{FF2B5EF4-FFF2-40B4-BE49-F238E27FC236}">
                <a16:creationId xmlns:a16="http://schemas.microsoft.com/office/drawing/2014/main" id="{060CC5FE-CCB7-C35C-5B90-388CE058177C}"/>
              </a:ext>
            </a:extLst>
          </p:cNvPr>
          <p:cNvSpPr txBox="1">
            <a:spLocks noChangeArrowheads="1"/>
          </p:cNvSpPr>
          <p:nvPr/>
        </p:nvSpPr>
        <p:spPr bwMode="auto">
          <a:xfrm>
            <a:off x="4859338" y="4088698"/>
            <a:ext cx="3744913" cy="1077218"/>
          </a:xfrm>
          <a:prstGeom prst="rect">
            <a:avLst/>
          </a:prstGeom>
          <a:noFill/>
          <a:ln w="9525">
            <a:noFill/>
            <a:miter lim="800000"/>
            <a:headEnd/>
            <a:tailEnd/>
          </a:ln>
          <a:effec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457200" indent="-457200">
              <a:lnSpc>
                <a:spcPct val="100000"/>
              </a:lnSpc>
              <a:spcBef>
                <a:spcPts val="0"/>
              </a:spcBef>
              <a:defRPr/>
            </a:pPr>
            <a:r>
              <a:rPr lang="ja-JP" altLang="en-US" sz="3200" b="1" dirty="0" smtClean="0">
                <a:solidFill>
                  <a:srgbClr val="FF0000"/>
                </a:solidFill>
                <a:latin typeface="+mn-ea"/>
                <a:ea typeface="+mn-ea"/>
              </a:rPr>
              <a:t>公衆</a:t>
            </a:r>
            <a:r>
              <a:rPr lang="ja-JP" altLang="en-US" sz="3200" b="1" dirty="0">
                <a:solidFill>
                  <a:srgbClr val="FF0000"/>
                </a:solidFill>
                <a:latin typeface="+mn-ea"/>
                <a:ea typeface="+mn-ea"/>
              </a:rPr>
              <a:t>衛生の向上</a:t>
            </a:r>
          </a:p>
          <a:p>
            <a:pPr marL="457200" indent="-457200">
              <a:lnSpc>
                <a:spcPct val="100000"/>
              </a:lnSpc>
              <a:spcBef>
                <a:spcPts val="0"/>
              </a:spcBef>
              <a:defRPr/>
            </a:pPr>
            <a:r>
              <a:rPr lang="ja-JP" altLang="en-US" sz="3200" b="1" dirty="0" smtClean="0">
                <a:solidFill>
                  <a:srgbClr val="FF0000"/>
                </a:solidFill>
                <a:latin typeface="+mn-ea"/>
                <a:ea typeface="+mn-ea"/>
              </a:rPr>
              <a:t>生活</a:t>
            </a:r>
            <a:r>
              <a:rPr lang="ja-JP" altLang="en-US" sz="3200" b="1" dirty="0">
                <a:solidFill>
                  <a:srgbClr val="FF0000"/>
                </a:solidFill>
                <a:latin typeface="+mn-ea"/>
                <a:ea typeface="+mn-ea"/>
              </a:rPr>
              <a:t>環境の改善</a:t>
            </a:r>
          </a:p>
        </p:txBody>
      </p:sp>
      <p:sp>
        <p:nvSpPr>
          <p:cNvPr id="180231" name="AutoShape 11">
            <a:extLst>
              <a:ext uri="{FF2B5EF4-FFF2-40B4-BE49-F238E27FC236}">
                <a16:creationId xmlns:a16="http://schemas.microsoft.com/office/drawing/2014/main" id="{6345B032-90FB-2F05-DAC5-ED44792AE0A7}"/>
              </a:ext>
            </a:extLst>
          </p:cNvPr>
          <p:cNvSpPr>
            <a:spLocks noChangeArrowheads="1"/>
          </p:cNvSpPr>
          <p:nvPr/>
        </p:nvSpPr>
        <p:spPr bwMode="auto">
          <a:xfrm>
            <a:off x="3995738" y="4435912"/>
            <a:ext cx="863600" cy="649287"/>
          </a:xfrm>
          <a:prstGeom prst="rightArrow">
            <a:avLst>
              <a:gd name="adj1" fmla="val 50120"/>
              <a:gd name="adj2" fmla="val 53412"/>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endParaRPr lang="ja-JP" altLang="en-US" sz="1800">
              <a:latin typeface="+mn-ea"/>
              <a:ea typeface="+mn-ea"/>
            </a:endParaRPr>
          </a:p>
        </p:txBody>
      </p:sp>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14</a:t>
            </a:fld>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AutoShape 4">
            <a:extLst>
              <a:ext uri="{FF2B5EF4-FFF2-40B4-BE49-F238E27FC236}">
                <a16:creationId xmlns:a16="http://schemas.microsoft.com/office/drawing/2014/main" id="{3C07C026-37B9-C92D-6B0E-44AFEBC0D70D}"/>
              </a:ext>
            </a:extLst>
          </p:cNvPr>
          <p:cNvSpPr>
            <a:spLocks noChangeArrowheads="1"/>
          </p:cNvSpPr>
          <p:nvPr/>
        </p:nvSpPr>
        <p:spPr bwMode="auto">
          <a:xfrm>
            <a:off x="250826" y="-770414"/>
            <a:ext cx="8642350" cy="578882"/>
          </a:xfrm>
          <a:prstGeom prst="flowChartAlternateProcess">
            <a:avLst/>
          </a:prstGeom>
          <a:noFill/>
          <a:ln>
            <a:noFill/>
          </a:ln>
          <a:effectLst/>
          <a:extLst/>
        </p:spPr>
        <p:txBody>
          <a:bodyPr wrap="square" anchor="t">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50000"/>
              </a:spcBef>
              <a:buFontTx/>
              <a:buNone/>
            </a:pPr>
            <a:r>
              <a:rPr lang="ja-JP" altLang="en-US" sz="2800" dirty="0" smtClean="0">
                <a:latin typeface="+mn-ea"/>
                <a:ea typeface="+mn-ea"/>
              </a:rPr>
              <a:t>  </a:t>
            </a:r>
            <a:endParaRPr lang="ja-JP" altLang="en-US" sz="2800" dirty="0">
              <a:latin typeface="+mn-ea"/>
              <a:ea typeface="+mn-ea"/>
            </a:endParaRPr>
          </a:p>
        </p:txBody>
      </p:sp>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15</a:t>
            </a:fld>
            <a:endParaRPr lang="ja-JP" altLang="en-US" dirty="0"/>
          </a:p>
        </p:txBody>
      </p:sp>
      <p:sp>
        <p:nvSpPr>
          <p:cNvPr id="3" name="正方形/長方形 2"/>
          <p:cNvSpPr/>
          <p:nvPr/>
        </p:nvSpPr>
        <p:spPr>
          <a:xfrm>
            <a:off x="259451" y="198544"/>
            <a:ext cx="8633723" cy="5170646"/>
          </a:xfrm>
          <a:prstGeom prst="rect">
            <a:avLst/>
          </a:prstGeom>
        </p:spPr>
        <p:txBody>
          <a:bodyPr wrap="square">
            <a:spAutoFit/>
          </a:bodyPr>
          <a:lstStyle/>
          <a:p>
            <a:pPr>
              <a:spcBef>
                <a:spcPct val="50000"/>
              </a:spcBef>
            </a:pPr>
            <a:r>
              <a:rPr lang="ja-JP" altLang="en-US" sz="2000" dirty="0">
                <a:latin typeface="+mn-ea"/>
              </a:rPr>
              <a:t>給水装置の構造及び材質の基準</a:t>
            </a:r>
            <a:endParaRPr lang="en-US" altLang="ja-JP" sz="2000" dirty="0">
              <a:latin typeface="+mn-ea"/>
            </a:endParaRPr>
          </a:p>
          <a:p>
            <a:pPr>
              <a:spcBef>
                <a:spcPct val="50000"/>
              </a:spcBef>
            </a:pPr>
            <a:r>
              <a:rPr lang="ja-JP" altLang="en-US" sz="2000" dirty="0">
                <a:latin typeface="+mn-ea"/>
              </a:rPr>
              <a:t>水道法施行令第６条第１項</a:t>
            </a:r>
          </a:p>
          <a:p>
            <a:pPr marL="1073150" indent="-1073150">
              <a:spcBef>
                <a:spcPct val="0"/>
              </a:spcBef>
            </a:pPr>
            <a:r>
              <a:rPr lang="ja-JP" altLang="en-US" sz="2000" dirty="0">
                <a:latin typeface="+mn-ea"/>
              </a:rPr>
              <a:t>第１号　配水管への取付口の位置は、他の給水装置の取付口から</a:t>
            </a:r>
            <a:r>
              <a:rPr lang="en-US" altLang="ja-JP" sz="2000" dirty="0">
                <a:latin typeface="+mn-ea"/>
              </a:rPr>
              <a:t>30㎝</a:t>
            </a:r>
            <a:r>
              <a:rPr lang="ja-JP" altLang="en-US" sz="2000" dirty="0">
                <a:latin typeface="+mn-ea"/>
              </a:rPr>
              <a:t>以上離れていること。 </a:t>
            </a:r>
            <a:endParaRPr lang="en-US" altLang="ja-JP" sz="2000" dirty="0" smtClean="0">
              <a:latin typeface="+mn-ea"/>
            </a:endParaRPr>
          </a:p>
          <a:p>
            <a:pPr marL="1073150" indent="-1073150">
              <a:spcBef>
                <a:spcPct val="0"/>
              </a:spcBef>
            </a:pPr>
            <a:endParaRPr lang="ja-JP" altLang="en-US" sz="2000" dirty="0">
              <a:latin typeface="+mn-ea"/>
            </a:endParaRPr>
          </a:p>
          <a:p>
            <a:pPr marL="1073150" indent="-1073150">
              <a:spcBef>
                <a:spcPct val="0"/>
              </a:spcBef>
            </a:pPr>
            <a:r>
              <a:rPr lang="ja-JP" altLang="en-US" sz="2000" dirty="0">
                <a:latin typeface="+mn-ea"/>
              </a:rPr>
              <a:t>第２号　配水管への取付口における給水管の口径は、当該給水装置による水の使用量に比し、著しく過大でないこと</a:t>
            </a:r>
            <a:r>
              <a:rPr lang="ja-JP" altLang="en-US" sz="2000" dirty="0" smtClean="0">
                <a:latin typeface="+mn-ea"/>
              </a:rPr>
              <a:t>。</a:t>
            </a:r>
            <a:endParaRPr lang="en-US" altLang="ja-JP" sz="2000" dirty="0" smtClean="0">
              <a:latin typeface="+mn-ea"/>
            </a:endParaRPr>
          </a:p>
          <a:p>
            <a:pPr marL="1073150" indent="-1073150">
              <a:spcBef>
                <a:spcPct val="0"/>
              </a:spcBef>
            </a:pPr>
            <a:endParaRPr lang="ja-JP" altLang="en-US" sz="2000" dirty="0">
              <a:latin typeface="+mn-ea"/>
            </a:endParaRPr>
          </a:p>
          <a:p>
            <a:pPr marL="1073150" indent="-1073150">
              <a:spcBef>
                <a:spcPct val="0"/>
              </a:spcBef>
            </a:pPr>
            <a:r>
              <a:rPr lang="ja-JP" altLang="en-US" sz="2000" dirty="0">
                <a:latin typeface="+mn-ea"/>
              </a:rPr>
              <a:t>第３号　配水管の水圧に影響を及ぼすおそれのあるポンプに直接連結されていないこと。 </a:t>
            </a:r>
            <a:endParaRPr lang="en-US" altLang="ja-JP" sz="2000" dirty="0" smtClean="0">
              <a:latin typeface="+mn-ea"/>
            </a:endParaRPr>
          </a:p>
          <a:p>
            <a:pPr marL="1073150" indent="-1073150">
              <a:spcBef>
                <a:spcPct val="0"/>
              </a:spcBef>
            </a:pPr>
            <a:endParaRPr lang="ja-JP" altLang="en-US" sz="2000" dirty="0">
              <a:latin typeface="+mn-ea"/>
            </a:endParaRPr>
          </a:p>
          <a:p>
            <a:pPr marL="1073150" indent="-1073150">
              <a:spcBef>
                <a:spcPct val="0"/>
              </a:spcBef>
            </a:pPr>
            <a:r>
              <a:rPr lang="ja-JP" altLang="en-US" sz="2000" dirty="0">
                <a:latin typeface="+mn-ea"/>
              </a:rPr>
              <a:t>第４号　水圧、土圧その他の荷重に対して充分な耐力を有し、かつ、水が汚染され、又は漏れるおそれがないものであること</a:t>
            </a:r>
            <a:r>
              <a:rPr lang="ja-JP" altLang="en-US" sz="2000" dirty="0" smtClean="0">
                <a:latin typeface="+mn-ea"/>
              </a:rPr>
              <a:t>。</a:t>
            </a:r>
            <a:endParaRPr lang="en-US" altLang="ja-JP" sz="2000" dirty="0" smtClean="0">
              <a:latin typeface="+mn-ea"/>
            </a:endParaRPr>
          </a:p>
          <a:p>
            <a:pPr marL="1073150" indent="-1073150">
              <a:spcBef>
                <a:spcPct val="0"/>
              </a:spcBef>
            </a:pPr>
            <a:endParaRPr lang="ja-JP" altLang="en-US" sz="2000" dirty="0">
              <a:latin typeface="+mn-ea"/>
            </a:endParaRPr>
          </a:p>
          <a:p>
            <a:pPr marL="1073150" indent="-1073150">
              <a:spcBef>
                <a:spcPct val="0"/>
              </a:spcBef>
            </a:pPr>
            <a:r>
              <a:rPr lang="ja-JP" altLang="en-US" sz="2000" dirty="0">
                <a:latin typeface="+mn-ea"/>
              </a:rPr>
              <a:t>第５号　凍結、破壊、侵食等を防止するための適当な措置が講ぜられていること。</a:t>
            </a:r>
            <a:endParaRPr lang="ja-JP" alt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AutoShape 3">
            <a:extLst>
              <a:ext uri="{FF2B5EF4-FFF2-40B4-BE49-F238E27FC236}">
                <a16:creationId xmlns:a16="http://schemas.microsoft.com/office/drawing/2014/main" id="{0E35811C-299D-9FBA-C82A-17004180F45F}"/>
              </a:ext>
            </a:extLst>
          </p:cNvPr>
          <p:cNvSpPr>
            <a:spLocks noChangeArrowheads="1"/>
          </p:cNvSpPr>
          <p:nvPr/>
        </p:nvSpPr>
        <p:spPr bwMode="auto">
          <a:xfrm>
            <a:off x="250827" y="908050"/>
            <a:ext cx="8642349" cy="4580043"/>
          </a:xfrm>
          <a:prstGeom prst="flowChartAlternateProcess">
            <a:avLst/>
          </a:prstGeom>
          <a:noFill/>
          <a:ln>
            <a:noFill/>
          </a:ln>
          <a:effectLst/>
          <a:extLst/>
        </p:spPr>
        <p:txBody>
          <a:bodyPr anchor="t"/>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2000" dirty="0">
                <a:latin typeface="+mn-ea"/>
                <a:ea typeface="+mn-ea"/>
              </a:rPr>
              <a:t>第</a:t>
            </a:r>
            <a:r>
              <a:rPr lang="en-US" altLang="ja-JP" sz="2000" dirty="0">
                <a:latin typeface="+mn-ea"/>
                <a:ea typeface="+mn-ea"/>
              </a:rPr>
              <a:t>16</a:t>
            </a:r>
            <a:r>
              <a:rPr lang="ja-JP" altLang="en-US" sz="2000" dirty="0">
                <a:latin typeface="+mn-ea"/>
                <a:ea typeface="+mn-ea"/>
              </a:rPr>
              <a:t>条の２</a:t>
            </a:r>
          </a:p>
          <a:p>
            <a:pPr eaLnBrk="1" hangingPunct="1">
              <a:lnSpc>
                <a:spcPct val="100000"/>
              </a:lnSpc>
              <a:spcBef>
                <a:spcPct val="0"/>
              </a:spcBef>
              <a:buFontTx/>
              <a:buNone/>
            </a:pPr>
            <a:r>
              <a:rPr lang="ja-JP" altLang="en-US" sz="2000" dirty="0">
                <a:latin typeface="+mn-ea"/>
                <a:ea typeface="+mn-ea"/>
              </a:rPr>
              <a:t>　水道事業者は、当該水道によって水の供給を受ける者の給水装置の構造及び材質が前条の規定に基づく</a:t>
            </a:r>
            <a:r>
              <a:rPr lang="ja-JP" altLang="en-US" sz="2000" b="1" dirty="0">
                <a:solidFill>
                  <a:srgbClr val="FF0000"/>
                </a:solidFill>
                <a:latin typeface="+mn-ea"/>
                <a:ea typeface="+mn-ea"/>
              </a:rPr>
              <a:t>政令で定める基準に適合することを確保する</a:t>
            </a:r>
            <a:r>
              <a:rPr lang="ja-JP" altLang="en-US" sz="2000" dirty="0">
                <a:latin typeface="+mn-ea"/>
                <a:ea typeface="+mn-ea"/>
              </a:rPr>
              <a:t>ため、当該水道事業者の給水区域において</a:t>
            </a:r>
            <a:r>
              <a:rPr lang="ja-JP" altLang="en-US" sz="2000" b="1" dirty="0">
                <a:solidFill>
                  <a:srgbClr val="FF0000"/>
                </a:solidFill>
                <a:latin typeface="+mn-ea"/>
                <a:ea typeface="+mn-ea"/>
              </a:rPr>
              <a:t>給水装置工事を適正に施行することができると認められる者の指定</a:t>
            </a:r>
            <a:r>
              <a:rPr lang="ja-JP" altLang="en-US" sz="2000" dirty="0">
                <a:latin typeface="+mn-ea"/>
                <a:ea typeface="+mn-ea"/>
              </a:rPr>
              <a:t>をすることができる</a:t>
            </a:r>
            <a:r>
              <a:rPr lang="ja-JP" altLang="en-US" sz="2000" dirty="0" smtClean="0">
                <a:latin typeface="+mn-ea"/>
                <a:ea typeface="+mn-ea"/>
              </a:rPr>
              <a:t>。</a:t>
            </a:r>
            <a:endParaRPr lang="en-US" altLang="ja-JP" sz="2000" dirty="0" smtClean="0">
              <a:latin typeface="+mn-ea"/>
              <a:ea typeface="+mn-ea"/>
            </a:endParaRPr>
          </a:p>
          <a:p>
            <a:pPr eaLnBrk="1" hangingPunct="1">
              <a:lnSpc>
                <a:spcPct val="100000"/>
              </a:lnSpc>
              <a:spcBef>
                <a:spcPct val="0"/>
              </a:spcBef>
              <a:buFontTx/>
              <a:buNone/>
            </a:pPr>
            <a:endParaRPr lang="en-US" altLang="ja-JP" sz="2000" dirty="0">
              <a:latin typeface="+mn-ea"/>
              <a:ea typeface="+mn-ea"/>
            </a:endParaRPr>
          </a:p>
          <a:p>
            <a:pPr>
              <a:lnSpc>
                <a:spcPct val="100000"/>
              </a:lnSpc>
              <a:spcBef>
                <a:spcPct val="0"/>
              </a:spcBef>
              <a:buNone/>
            </a:pPr>
            <a:r>
              <a:rPr lang="ja-JP" altLang="en-US" sz="2000" dirty="0">
                <a:latin typeface="+mn-ea"/>
              </a:rPr>
              <a:t>２　水道事業者は、前項の指定をしたときは、供給規程の定める</a:t>
            </a:r>
            <a:r>
              <a:rPr lang="ja-JP" altLang="en-US" sz="2000" dirty="0" smtClean="0">
                <a:latin typeface="+mn-ea"/>
              </a:rPr>
              <a:t>とこ</a:t>
            </a:r>
            <a:endParaRPr lang="en-US" altLang="ja-JP" sz="2000" dirty="0" smtClean="0">
              <a:latin typeface="+mn-ea"/>
            </a:endParaRPr>
          </a:p>
          <a:p>
            <a:pPr>
              <a:lnSpc>
                <a:spcPct val="100000"/>
              </a:lnSpc>
              <a:spcBef>
                <a:spcPct val="0"/>
              </a:spcBef>
              <a:buNone/>
            </a:pPr>
            <a:r>
              <a:rPr lang="ja-JP" altLang="en-US" sz="2000" dirty="0">
                <a:latin typeface="+mn-ea"/>
              </a:rPr>
              <a:t>　</a:t>
            </a:r>
            <a:r>
              <a:rPr lang="ja-JP" altLang="en-US" sz="2000" dirty="0" smtClean="0">
                <a:latin typeface="+mn-ea"/>
              </a:rPr>
              <a:t>ろに</a:t>
            </a:r>
            <a:r>
              <a:rPr lang="ja-JP" altLang="en-US" sz="2000" dirty="0">
                <a:latin typeface="+mn-ea"/>
              </a:rPr>
              <a:t>より、当該水道によって水の供給を受ける者の給水装置が</a:t>
            </a:r>
            <a:r>
              <a:rPr lang="ja-JP" altLang="en-US" sz="2000" b="1" dirty="0" smtClean="0">
                <a:solidFill>
                  <a:srgbClr val="FF0000"/>
                </a:solidFill>
                <a:latin typeface="+mn-ea"/>
              </a:rPr>
              <a:t>当該</a:t>
            </a:r>
            <a:endParaRPr lang="en-US" altLang="ja-JP" sz="2000" b="1" dirty="0" smtClean="0">
              <a:solidFill>
                <a:srgbClr val="FF0000"/>
              </a:solidFill>
              <a:latin typeface="+mn-ea"/>
            </a:endParaRPr>
          </a:p>
          <a:p>
            <a:pPr>
              <a:lnSpc>
                <a:spcPct val="100000"/>
              </a:lnSpc>
              <a:spcBef>
                <a:spcPct val="0"/>
              </a:spcBef>
              <a:buNone/>
            </a:pPr>
            <a:r>
              <a:rPr lang="ja-JP" altLang="en-US" sz="2000" b="1" dirty="0">
                <a:solidFill>
                  <a:srgbClr val="FF0000"/>
                </a:solidFill>
                <a:latin typeface="+mn-ea"/>
              </a:rPr>
              <a:t>　</a:t>
            </a:r>
            <a:r>
              <a:rPr lang="ja-JP" altLang="en-US" sz="2000" b="1" dirty="0" smtClean="0">
                <a:solidFill>
                  <a:srgbClr val="FF0000"/>
                </a:solidFill>
                <a:latin typeface="+mn-ea"/>
              </a:rPr>
              <a:t>水道事</a:t>
            </a:r>
            <a:r>
              <a:rPr lang="ja-JP" altLang="en-US" sz="2000" b="1" dirty="0">
                <a:solidFill>
                  <a:srgbClr val="FF0000"/>
                </a:solidFill>
                <a:latin typeface="+mn-ea"/>
              </a:rPr>
              <a:t>業者</a:t>
            </a:r>
            <a:r>
              <a:rPr lang="ja-JP" altLang="en-US" sz="2000" dirty="0">
                <a:latin typeface="+mn-ea"/>
              </a:rPr>
              <a:t>又は</a:t>
            </a:r>
            <a:r>
              <a:rPr lang="ja-JP" altLang="en-US" sz="2000" b="1" dirty="0">
                <a:solidFill>
                  <a:srgbClr val="FF0000"/>
                </a:solidFill>
                <a:latin typeface="+mn-ea"/>
              </a:rPr>
              <a:t>当該指定を受けた者（以下「指定給水装置工事</a:t>
            </a:r>
            <a:r>
              <a:rPr lang="ja-JP" altLang="en-US" sz="2000" b="1" dirty="0" smtClean="0">
                <a:solidFill>
                  <a:srgbClr val="FF0000"/>
                </a:solidFill>
                <a:latin typeface="+mn-ea"/>
              </a:rPr>
              <a:t>事業</a:t>
            </a:r>
            <a:endParaRPr lang="en-US" altLang="ja-JP" sz="2000" b="1" dirty="0" smtClean="0">
              <a:solidFill>
                <a:srgbClr val="FF0000"/>
              </a:solidFill>
              <a:latin typeface="+mn-ea"/>
            </a:endParaRPr>
          </a:p>
          <a:p>
            <a:pPr>
              <a:lnSpc>
                <a:spcPct val="100000"/>
              </a:lnSpc>
              <a:spcBef>
                <a:spcPct val="0"/>
              </a:spcBef>
              <a:buNone/>
            </a:pPr>
            <a:r>
              <a:rPr lang="ja-JP" altLang="en-US" sz="2000" b="1" dirty="0">
                <a:solidFill>
                  <a:srgbClr val="FF0000"/>
                </a:solidFill>
                <a:latin typeface="+mn-ea"/>
              </a:rPr>
              <a:t>　</a:t>
            </a:r>
            <a:r>
              <a:rPr lang="ja-JP" altLang="en-US" sz="2000" b="1" dirty="0" smtClean="0">
                <a:solidFill>
                  <a:srgbClr val="FF0000"/>
                </a:solidFill>
                <a:latin typeface="+mn-ea"/>
              </a:rPr>
              <a:t>者</a:t>
            </a:r>
            <a:r>
              <a:rPr lang="ja-JP" altLang="en-US" sz="2000" b="1" dirty="0">
                <a:solidFill>
                  <a:srgbClr val="FF0000"/>
                </a:solidFill>
                <a:latin typeface="+mn-ea"/>
              </a:rPr>
              <a:t>」という。）の施行した</a:t>
            </a:r>
            <a:r>
              <a:rPr lang="ja-JP" altLang="en-US" sz="2000" dirty="0">
                <a:latin typeface="+mn-ea"/>
              </a:rPr>
              <a:t>給水装置工事に係るものであることを</a:t>
            </a:r>
            <a:r>
              <a:rPr lang="ja-JP" altLang="en-US" sz="2000" b="1" dirty="0" smtClean="0">
                <a:solidFill>
                  <a:srgbClr val="FF0000"/>
                </a:solidFill>
                <a:latin typeface="+mn-ea"/>
              </a:rPr>
              <a:t>供</a:t>
            </a:r>
            <a:endParaRPr lang="en-US" altLang="ja-JP" sz="2000" b="1" dirty="0" smtClean="0">
              <a:solidFill>
                <a:srgbClr val="FF0000"/>
              </a:solidFill>
              <a:latin typeface="+mn-ea"/>
            </a:endParaRPr>
          </a:p>
          <a:p>
            <a:pPr>
              <a:lnSpc>
                <a:spcPct val="100000"/>
              </a:lnSpc>
              <a:spcBef>
                <a:spcPct val="0"/>
              </a:spcBef>
              <a:buNone/>
            </a:pPr>
            <a:r>
              <a:rPr lang="ja-JP" altLang="en-US" sz="2000" b="1" dirty="0">
                <a:solidFill>
                  <a:srgbClr val="FF0000"/>
                </a:solidFill>
                <a:latin typeface="+mn-ea"/>
              </a:rPr>
              <a:t>　</a:t>
            </a:r>
            <a:r>
              <a:rPr lang="ja-JP" altLang="en-US" sz="2000" b="1" dirty="0" smtClean="0">
                <a:solidFill>
                  <a:srgbClr val="FF0000"/>
                </a:solidFill>
                <a:latin typeface="+mn-ea"/>
              </a:rPr>
              <a:t>給</a:t>
            </a:r>
            <a:r>
              <a:rPr lang="ja-JP" altLang="en-US" sz="2000" b="1" dirty="0">
                <a:solidFill>
                  <a:srgbClr val="FF0000"/>
                </a:solidFill>
                <a:latin typeface="+mn-ea"/>
              </a:rPr>
              <a:t>条件</a:t>
            </a:r>
            <a:r>
              <a:rPr lang="ja-JP" altLang="en-US" sz="2000" dirty="0">
                <a:latin typeface="+mn-ea"/>
              </a:rPr>
              <a:t>とすることができる。</a:t>
            </a:r>
          </a:p>
          <a:p>
            <a:pPr eaLnBrk="1" hangingPunct="1">
              <a:lnSpc>
                <a:spcPct val="100000"/>
              </a:lnSpc>
              <a:spcBef>
                <a:spcPct val="0"/>
              </a:spcBef>
              <a:buFontTx/>
              <a:buNone/>
            </a:pPr>
            <a:endParaRPr lang="ja-JP" altLang="en-US" sz="2000" dirty="0">
              <a:latin typeface="+mn-ea"/>
              <a:ea typeface="+mn-ea"/>
            </a:endParaRPr>
          </a:p>
        </p:txBody>
      </p:sp>
      <p:sp>
        <p:nvSpPr>
          <p:cNvPr id="184323" name="Text Box 4">
            <a:extLst>
              <a:ext uri="{FF2B5EF4-FFF2-40B4-BE49-F238E27FC236}">
                <a16:creationId xmlns:a16="http://schemas.microsoft.com/office/drawing/2014/main" id="{F87728CA-1007-6138-1DC0-3971F65251BE}"/>
              </a:ext>
            </a:extLst>
          </p:cNvPr>
          <p:cNvSpPr txBox="1">
            <a:spLocks noChangeArrowheads="1"/>
          </p:cNvSpPr>
          <p:nvPr/>
        </p:nvSpPr>
        <p:spPr bwMode="auto">
          <a:xfrm>
            <a:off x="250826" y="188913"/>
            <a:ext cx="86423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50000"/>
              </a:spcBef>
              <a:buFontTx/>
              <a:buNone/>
            </a:pPr>
            <a:r>
              <a:rPr lang="ja-JP" altLang="en-US" sz="2800" dirty="0">
                <a:latin typeface="+mn-ea"/>
                <a:ea typeface="+mn-ea"/>
              </a:rPr>
              <a:t>　</a:t>
            </a:r>
            <a:r>
              <a:rPr lang="ja-JP" altLang="en-US" sz="3600" dirty="0">
                <a:latin typeface="+mn-ea"/>
                <a:ea typeface="+mn-ea"/>
              </a:rPr>
              <a:t>給水装置工事</a:t>
            </a:r>
          </a:p>
        </p:txBody>
      </p:sp>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latin typeface="+mn-ea"/>
              </a:rPr>
              <a:pPr>
                <a:defRPr/>
              </a:pPr>
              <a:t>16</a:t>
            </a:fld>
            <a:endParaRPr lang="ja-JP" altLang="en-US">
              <a:latin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17</a:t>
            </a:fld>
            <a:endParaRPr lang="ja-JP" altLang="en-US" dirty="0"/>
          </a:p>
        </p:txBody>
      </p:sp>
      <p:sp>
        <p:nvSpPr>
          <p:cNvPr id="3" name="正方形/長方形 2"/>
          <p:cNvSpPr/>
          <p:nvPr/>
        </p:nvSpPr>
        <p:spPr>
          <a:xfrm>
            <a:off x="253161" y="199406"/>
            <a:ext cx="8640014" cy="2554545"/>
          </a:xfrm>
          <a:prstGeom prst="rect">
            <a:avLst/>
          </a:prstGeom>
        </p:spPr>
        <p:txBody>
          <a:bodyPr wrap="square">
            <a:spAutoFit/>
          </a:bodyPr>
          <a:lstStyle/>
          <a:p>
            <a:pPr>
              <a:spcBef>
                <a:spcPct val="0"/>
              </a:spcBef>
            </a:pPr>
            <a:r>
              <a:rPr lang="ja-JP" altLang="en-US" sz="2000" dirty="0">
                <a:latin typeface="+mn-ea"/>
              </a:rPr>
              <a:t>３　前項の場合において、水道事業者は、当該水道によって水の供給を</a:t>
            </a:r>
            <a:r>
              <a:rPr lang="ja-JP" altLang="en-US" sz="2000" dirty="0" smtClean="0">
                <a:latin typeface="+mn-ea"/>
              </a:rPr>
              <a:t>受</a:t>
            </a:r>
            <a:endParaRPr lang="en-US" altLang="ja-JP" sz="2000" dirty="0" smtClean="0">
              <a:latin typeface="+mn-ea"/>
            </a:endParaRPr>
          </a:p>
          <a:p>
            <a:pPr>
              <a:spcBef>
                <a:spcPct val="0"/>
              </a:spcBef>
            </a:pPr>
            <a:r>
              <a:rPr lang="ja-JP" altLang="en-US" sz="2000" dirty="0" smtClean="0">
                <a:latin typeface="+mn-ea"/>
              </a:rPr>
              <a:t>　ける</a:t>
            </a:r>
            <a:r>
              <a:rPr lang="ja-JP" altLang="en-US" sz="2000" dirty="0">
                <a:latin typeface="+mn-ea"/>
              </a:rPr>
              <a:t>者の給水装置が</a:t>
            </a:r>
            <a:r>
              <a:rPr lang="ja-JP" altLang="en-US" sz="2000" b="1" dirty="0">
                <a:solidFill>
                  <a:srgbClr val="FF0000"/>
                </a:solidFill>
                <a:latin typeface="+mn-ea"/>
              </a:rPr>
              <a:t>当該水道事業者</a:t>
            </a:r>
            <a:r>
              <a:rPr lang="ja-JP" altLang="en-US" sz="2000" dirty="0">
                <a:latin typeface="+mn-ea"/>
              </a:rPr>
              <a:t>又は</a:t>
            </a:r>
            <a:r>
              <a:rPr lang="ja-JP" altLang="en-US" sz="2000" b="1" dirty="0">
                <a:solidFill>
                  <a:srgbClr val="FF0000"/>
                </a:solidFill>
                <a:latin typeface="+mn-ea"/>
              </a:rPr>
              <a:t>指定給水装置工事事業者の</a:t>
            </a:r>
            <a:r>
              <a:rPr lang="ja-JP" altLang="en-US" sz="2000" b="1" dirty="0" smtClean="0">
                <a:solidFill>
                  <a:srgbClr val="FF0000"/>
                </a:solidFill>
                <a:latin typeface="+mn-ea"/>
              </a:rPr>
              <a:t>施行</a:t>
            </a:r>
            <a:endParaRPr lang="en-US" altLang="ja-JP" sz="2000" b="1" dirty="0" smtClean="0">
              <a:solidFill>
                <a:srgbClr val="FF0000"/>
              </a:solidFill>
              <a:latin typeface="+mn-ea"/>
            </a:endParaRPr>
          </a:p>
          <a:p>
            <a:pPr>
              <a:spcBef>
                <a:spcPct val="0"/>
              </a:spcBef>
            </a:pPr>
            <a:r>
              <a:rPr lang="ja-JP" altLang="en-US" sz="2000" b="1" dirty="0">
                <a:solidFill>
                  <a:srgbClr val="FF0000"/>
                </a:solidFill>
                <a:latin typeface="+mn-ea"/>
              </a:rPr>
              <a:t>　</a:t>
            </a:r>
            <a:r>
              <a:rPr lang="ja-JP" altLang="en-US" sz="2000" b="1" dirty="0" smtClean="0">
                <a:solidFill>
                  <a:srgbClr val="FF0000"/>
                </a:solidFill>
                <a:latin typeface="+mn-ea"/>
              </a:rPr>
              <a:t>した</a:t>
            </a:r>
            <a:r>
              <a:rPr lang="ja-JP" altLang="en-US" sz="2000" b="1" dirty="0">
                <a:solidFill>
                  <a:srgbClr val="FF0000"/>
                </a:solidFill>
                <a:latin typeface="+mn-ea"/>
              </a:rPr>
              <a:t>給水装置工事に係るものでないときは</a:t>
            </a:r>
            <a:r>
              <a:rPr lang="ja-JP" altLang="en-US" sz="2000" dirty="0">
                <a:latin typeface="+mn-ea"/>
              </a:rPr>
              <a:t>、供給規程の定めるところ</a:t>
            </a:r>
            <a:r>
              <a:rPr lang="ja-JP" altLang="en-US" sz="2000" dirty="0" smtClean="0">
                <a:latin typeface="+mn-ea"/>
              </a:rPr>
              <a:t>に</a:t>
            </a:r>
            <a:endParaRPr lang="en-US" altLang="ja-JP" sz="2000" dirty="0" smtClean="0">
              <a:latin typeface="+mn-ea"/>
            </a:endParaRPr>
          </a:p>
          <a:p>
            <a:pPr>
              <a:spcBef>
                <a:spcPct val="0"/>
              </a:spcBef>
            </a:pPr>
            <a:r>
              <a:rPr lang="ja-JP" altLang="en-US" sz="2000" dirty="0">
                <a:latin typeface="+mn-ea"/>
              </a:rPr>
              <a:t>　</a:t>
            </a:r>
            <a:r>
              <a:rPr lang="ja-JP" altLang="en-US" sz="2000" dirty="0" smtClean="0">
                <a:latin typeface="+mn-ea"/>
              </a:rPr>
              <a:t>より、その</a:t>
            </a:r>
            <a:r>
              <a:rPr lang="ja-JP" altLang="en-US" sz="2000" dirty="0">
                <a:latin typeface="+mn-ea"/>
              </a:rPr>
              <a:t>者の</a:t>
            </a:r>
            <a:r>
              <a:rPr lang="ja-JP" altLang="en-US" sz="2000" b="1" dirty="0">
                <a:solidFill>
                  <a:srgbClr val="FF0000"/>
                </a:solidFill>
                <a:latin typeface="+mn-ea"/>
              </a:rPr>
              <a:t>給水契約の申込みを拒み</a:t>
            </a:r>
            <a:r>
              <a:rPr lang="ja-JP" altLang="en-US" sz="2000" dirty="0">
                <a:latin typeface="+mn-ea"/>
              </a:rPr>
              <a:t>、又はその者に対する</a:t>
            </a:r>
            <a:r>
              <a:rPr lang="ja-JP" altLang="en-US" sz="2000" b="1" dirty="0">
                <a:solidFill>
                  <a:srgbClr val="FF0000"/>
                </a:solidFill>
                <a:latin typeface="+mn-ea"/>
              </a:rPr>
              <a:t>給水を</a:t>
            </a:r>
            <a:r>
              <a:rPr lang="ja-JP" altLang="en-US" sz="2000" b="1" dirty="0" smtClean="0">
                <a:solidFill>
                  <a:srgbClr val="FF0000"/>
                </a:solidFill>
                <a:latin typeface="+mn-ea"/>
              </a:rPr>
              <a:t>停</a:t>
            </a:r>
            <a:endParaRPr lang="en-US" altLang="ja-JP" sz="2000" b="1" dirty="0" smtClean="0">
              <a:solidFill>
                <a:srgbClr val="FF0000"/>
              </a:solidFill>
              <a:latin typeface="+mn-ea"/>
            </a:endParaRPr>
          </a:p>
          <a:p>
            <a:pPr>
              <a:spcBef>
                <a:spcPct val="0"/>
              </a:spcBef>
            </a:pPr>
            <a:r>
              <a:rPr lang="ja-JP" altLang="en-US" sz="2000" b="1" dirty="0">
                <a:solidFill>
                  <a:srgbClr val="FF0000"/>
                </a:solidFill>
                <a:latin typeface="+mn-ea"/>
              </a:rPr>
              <a:t>　</a:t>
            </a:r>
            <a:r>
              <a:rPr lang="ja-JP" altLang="en-US" sz="2000" b="1" dirty="0" err="1" smtClean="0">
                <a:solidFill>
                  <a:srgbClr val="FF0000"/>
                </a:solidFill>
                <a:latin typeface="+mn-ea"/>
              </a:rPr>
              <a:t>止</a:t>
            </a:r>
            <a:r>
              <a:rPr lang="ja-JP" altLang="en-US" sz="2000" b="1" dirty="0" err="1">
                <a:solidFill>
                  <a:srgbClr val="FF0000"/>
                </a:solidFill>
                <a:latin typeface="+mn-ea"/>
              </a:rPr>
              <a:t>する</a:t>
            </a:r>
            <a:r>
              <a:rPr lang="ja-JP" altLang="en-US" sz="2000" dirty="0">
                <a:latin typeface="+mn-ea"/>
              </a:rPr>
              <a:t>ことができる。　</a:t>
            </a:r>
            <a:endParaRPr lang="en-US" altLang="ja-JP" sz="2000" dirty="0">
              <a:latin typeface="+mn-ea"/>
            </a:endParaRPr>
          </a:p>
          <a:p>
            <a:pPr>
              <a:spcBef>
                <a:spcPct val="0"/>
              </a:spcBef>
            </a:pPr>
            <a:r>
              <a:rPr lang="ja-JP" altLang="en-US" sz="2000" dirty="0">
                <a:latin typeface="+mn-ea"/>
              </a:rPr>
              <a:t>　</a:t>
            </a:r>
            <a:r>
              <a:rPr lang="ja-JP" altLang="en-US" sz="2000" dirty="0" smtClean="0">
                <a:latin typeface="+mn-ea"/>
              </a:rPr>
              <a:t>　ただし</a:t>
            </a:r>
            <a:r>
              <a:rPr lang="ja-JP" altLang="en-US" sz="2000" dirty="0">
                <a:latin typeface="+mn-ea"/>
              </a:rPr>
              <a:t>、</a:t>
            </a:r>
            <a:r>
              <a:rPr lang="ja-JP" altLang="en-US" sz="2000" b="1" dirty="0">
                <a:solidFill>
                  <a:srgbClr val="FF0000"/>
                </a:solidFill>
                <a:latin typeface="+mn-ea"/>
              </a:rPr>
              <a:t>厚生労働省令で定める給水装置の</a:t>
            </a:r>
            <a:r>
              <a:rPr lang="ja-JP" altLang="en-US" sz="2000" b="1" u="sng" dirty="0">
                <a:solidFill>
                  <a:srgbClr val="FF0000"/>
                </a:solidFill>
                <a:latin typeface="+mn-ea"/>
              </a:rPr>
              <a:t>軽微な変更</a:t>
            </a:r>
            <a:r>
              <a:rPr lang="ja-JP" altLang="en-US" sz="2000" b="1" dirty="0">
                <a:solidFill>
                  <a:srgbClr val="FF0000"/>
                </a:solidFill>
                <a:latin typeface="+mn-ea"/>
              </a:rPr>
              <a:t>であるとき</a:t>
            </a:r>
            <a:r>
              <a:rPr lang="ja-JP" altLang="en-US" sz="2000" dirty="0">
                <a:latin typeface="+mn-ea"/>
              </a:rPr>
              <a:t>、</a:t>
            </a:r>
            <a:r>
              <a:rPr lang="ja-JP" altLang="en-US" sz="2000" dirty="0" smtClean="0">
                <a:latin typeface="+mn-ea"/>
              </a:rPr>
              <a:t>又</a:t>
            </a:r>
            <a:endParaRPr lang="en-US" altLang="ja-JP" sz="2000" dirty="0" smtClean="0">
              <a:latin typeface="+mn-ea"/>
            </a:endParaRPr>
          </a:p>
          <a:p>
            <a:pPr>
              <a:spcBef>
                <a:spcPct val="0"/>
              </a:spcBef>
            </a:pPr>
            <a:r>
              <a:rPr lang="ja-JP" altLang="en-US" sz="2000" dirty="0">
                <a:latin typeface="+mn-ea"/>
              </a:rPr>
              <a:t>　</a:t>
            </a:r>
            <a:r>
              <a:rPr lang="ja-JP" altLang="en-US" sz="2000" dirty="0" smtClean="0">
                <a:latin typeface="+mn-ea"/>
              </a:rPr>
              <a:t>は</a:t>
            </a:r>
            <a:r>
              <a:rPr lang="ja-JP" altLang="en-US" sz="2000" dirty="0">
                <a:latin typeface="+mn-ea"/>
              </a:rPr>
              <a:t>当該給水装置の構造及び材質が前条の規定に基づく</a:t>
            </a:r>
            <a:r>
              <a:rPr lang="ja-JP" altLang="en-US" sz="2000" b="1" dirty="0">
                <a:solidFill>
                  <a:srgbClr val="FF0000"/>
                </a:solidFill>
                <a:latin typeface="+mn-ea"/>
              </a:rPr>
              <a:t>政令で定める</a:t>
            </a:r>
            <a:r>
              <a:rPr lang="ja-JP" altLang="en-US" sz="2000" b="1" dirty="0" smtClean="0">
                <a:solidFill>
                  <a:srgbClr val="FF0000"/>
                </a:solidFill>
                <a:latin typeface="+mn-ea"/>
              </a:rPr>
              <a:t>基準</a:t>
            </a:r>
            <a:endParaRPr lang="en-US" altLang="ja-JP" sz="2000" b="1" dirty="0" smtClean="0">
              <a:solidFill>
                <a:srgbClr val="FF0000"/>
              </a:solidFill>
              <a:latin typeface="+mn-ea"/>
            </a:endParaRPr>
          </a:p>
          <a:p>
            <a:pPr>
              <a:spcBef>
                <a:spcPct val="0"/>
              </a:spcBef>
            </a:pPr>
            <a:r>
              <a:rPr lang="ja-JP" altLang="en-US" sz="2000" b="1" dirty="0" smtClean="0">
                <a:solidFill>
                  <a:srgbClr val="FF0000"/>
                </a:solidFill>
                <a:latin typeface="+mn-ea"/>
              </a:rPr>
              <a:t>　に</a:t>
            </a:r>
            <a:r>
              <a:rPr lang="ja-JP" altLang="en-US" sz="2000" b="1" dirty="0">
                <a:solidFill>
                  <a:srgbClr val="FF0000"/>
                </a:solidFill>
                <a:latin typeface="+mn-ea"/>
              </a:rPr>
              <a:t>適合していることが確認された</a:t>
            </a:r>
            <a:r>
              <a:rPr lang="ja-JP" altLang="en-US" sz="2000" dirty="0">
                <a:latin typeface="+mn-ea"/>
              </a:rPr>
              <a:t>ときはこの限りでない。</a:t>
            </a:r>
          </a:p>
        </p:txBody>
      </p:sp>
      <p:sp>
        <p:nvSpPr>
          <p:cNvPr id="4" name="テキスト ボックス 3"/>
          <p:cNvSpPr txBox="1"/>
          <p:nvPr/>
        </p:nvSpPr>
        <p:spPr>
          <a:xfrm>
            <a:off x="862149" y="3422469"/>
            <a:ext cx="6844937" cy="923330"/>
          </a:xfrm>
          <a:prstGeom prst="rect">
            <a:avLst/>
          </a:prstGeom>
          <a:noFill/>
          <a:ln>
            <a:solidFill>
              <a:schemeClr val="tx1"/>
            </a:solidFill>
          </a:ln>
        </p:spPr>
        <p:txBody>
          <a:bodyPr wrap="square" rtlCol="0">
            <a:spAutoFit/>
          </a:bodyPr>
          <a:lstStyle/>
          <a:p>
            <a:r>
              <a:rPr lang="ja-JP" altLang="ja-JP" dirty="0">
                <a:latin typeface="ＭＳ ゴシック" panose="020B0609070205080204" pitchFamily="49" charset="-128"/>
                <a:ea typeface="ＭＳ ゴシック" panose="020B0609070205080204" pitchFamily="49" charset="-128"/>
              </a:rPr>
              <a:t>軽微な変更とは，単独水栓の取替および補修，ボールタップの故障修理，パッキン・こま等の給水装置の末端に設置される給水用具部品の取替（配管を伴わないものに限る）である。</a:t>
            </a:r>
            <a:endParaRPr kumimoji="1" lang="ja-JP" altLang="en-US" dirty="0">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AutoShape 3">
            <a:extLst>
              <a:ext uri="{FF2B5EF4-FFF2-40B4-BE49-F238E27FC236}">
                <a16:creationId xmlns:a16="http://schemas.microsoft.com/office/drawing/2014/main" id="{379B318E-2B46-6F5A-291A-F02229F6CECB}"/>
              </a:ext>
            </a:extLst>
          </p:cNvPr>
          <p:cNvSpPr>
            <a:spLocks noChangeArrowheads="1"/>
          </p:cNvSpPr>
          <p:nvPr/>
        </p:nvSpPr>
        <p:spPr bwMode="auto">
          <a:xfrm>
            <a:off x="250826" y="910905"/>
            <a:ext cx="8642350" cy="2826306"/>
          </a:xfrm>
          <a:prstGeom prst="flowChartAlternateProcess">
            <a:avLst/>
          </a:prstGeom>
          <a:noFill/>
          <a:ln>
            <a:noFill/>
          </a:ln>
          <a:extLst/>
        </p:spPr>
        <p:txBody>
          <a:bodyPr wrap="square" anchor="t">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2000" dirty="0">
                <a:latin typeface="+mn-ea"/>
                <a:ea typeface="+mn-ea"/>
              </a:rPr>
              <a:t>第２５条の３</a:t>
            </a:r>
          </a:p>
          <a:p>
            <a:pPr eaLnBrk="1" hangingPunct="1">
              <a:lnSpc>
                <a:spcPct val="100000"/>
              </a:lnSpc>
              <a:spcBef>
                <a:spcPct val="0"/>
              </a:spcBef>
              <a:buFontTx/>
              <a:buNone/>
            </a:pPr>
            <a:r>
              <a:rPr lang="ja-JP" altLang="en-US" sz="2000" dirty="0">
                <a:latin typeface="+mn-ea"/>
                <a:ea typeface="+mn-ea"/>
              </a:rPr>
              <a:t>　水道事業者は第１６条の２第１項の指定の申請をした者が次の各号のいずれにも</a:t>
            </a:r>
            <a:r>
              <a:rPr lang="ja-JP" altLang="en-US" sz="2000" b="1" dirty="0">
                <a:solidFill>
                  <a:srgbClr val="FF0000"/>
                </a:solidFill>
                <a:latin typeface="+mn-ea"/>
                <a:ea typeface="+mn-ea"/>
              </a:rPr>
              <a:t>適合していると認めるときは</a:t>
            </a:r>
            <a:r>
              <a:rPr lang="ja-JP" altLang="en-US" sz="2000" dirty="0">
                <a:latin typeface="+mn-ea"/>
                <a:ea typeface="+mn-ea"/>
              </a:rPr>
              <a:t>、同項の</a:t>
            </a:r>
            <a:r>
              <a:rPr lang="ja-JP" altLang="en-US" sz="2000" b="1" dirty="0">
                <a:solidFill>
                  <a:srgbClr val="FF0000"/>
                </a:solidFill>
                <a:latin typeface="+mn-ea"/>
                <a:ea typeface="+mn-ea"/>
              </a:rPr>
              <a:t>指定をしなければならない</a:t>
            </a:r>
            <a:r>
              <a:rPr lang="ja-JP" altLang="en-US" sz="2000" dirty="0" smtClean="0">
                <a:latin typeface="+mn-ea"/>
                <a:ea typeface="+mn-ea"/>
              </a:rPr>
              <a:t>。</a:t>
            </a:r>
            <a:endParaRPr lang="en-US" altLang="ja-JP" sz="2000" dirty="0" smtClean="0">
              <a:latin typeface="+mn-ea"/>
              <a:ea typeface="+mn-ea"/>
            </a:endParaRPr>
          </a:p>
          <a:p>
            <a:pPr eaLnBrk="1" hangingPunct="1">
              <a:lnSpc>
                <a:spcPct val="100000"/>
              </a:lnSpc>
              <a:spcBef>
                <a:spcPct val="0"/>
              </a:spcBef>
              <a:buFontTx/>
              <a:buNone/>
            </a:pPr>
            <a:endParaRPr lang="ja-JP" altLang="en-US" sz="2000" dirty="0">
              <a:latin typeface="+mn-ea"/>
              <a:ea typeface="+mn-ea"/>
            </a:endParaRPr>
          </a:p>
          <a:p>
            <a:pPr marL="717550" indent="-717550" eaLnBrk="1" hangingPunct="1">
              <a:lnSpc>
                <a:spcPct val="100000"/>
              </a:lnSpc>
              <a:spcBef>
                <a:spcPct val="0"/>
              </a:spcBef>
              <a:buFontTx/>
              <a:buNone/>
            </a:pPr>
            <a:r>
              <a:rPr lang="ja-JP" altLang="en-US" sz="2000" dirty="0">
                <a:latin typeface="+mn-ea"/>
                <a:ea typeface="+mn-ea"/>
              </a:rPr>
              <a:t>一　事業者ごとに、次条第１項の規定により</a:t>
            </a:r>
            <a:r>
              <a:rPr lang="ja-JP" altLang="en-US" sz="2000" b="1" dirty="0" smtClean="0">
                <a:solidFill>
                  <a:srgbClr val="FF0000"/>
                </a:solidFill>
                <a:latin typeface="+mn-ea"/>
                <a:ea typeface="+mn-ea"/>
              </a:rPr>
              <a:t>給水装置</a:t>
            </a:r>
            <a:r>
              <a:rPr lang="ja-JP" altLang="en-US" sz="2000" b="1" dirty="0">
                <a:solidFill>
                  <a:srgbClr val="FF0000"/>
                </a:solidFill>
                <a:latin typeface="+mn-ea"/>
                <a:ea typeface="+mn-ea"/>
              </a:rPr>
              <a:t>工事主任</a:t>
            </a:r>
            <a:r>
              <a:rPr lang="ja-JP" altLang="en-US" sz="2000" b="1" dirty="0" smtClean="0">
                <a:solidFill>
                  <a:srgbClr val="FF0000"/>
                </a:solidFill>
                <a:latin typeface="+mn-ea"/>
                <a:ea typeface="+mn-ea"/>
              </a:rPr>
              <a:t>技術者と</a:t>
            </a:r>
            <a:endParaRPr lang="en-US" altLang="ja-JP" sz="2000" b="1" dirty="0" smtClean="0">
              <a:solidFill>
                <a:srgbClr val="FF0000"/>
              </a:solidFill>
              <a:latin typeface="+mn-ea"/>
              <a:ea typeface="+mn-ea"/>
            </a:endParaRPr>
          </a:p>
          <a:p>
            <a:pPr marL="717550" indent="-717550" eaLnBrk="1" hangingPunct="1">
              <a:lnSpc>
                <a:spcPct val="100000"/>
              </a:lnSpc>
              <a:spcBef>
                <a:spcPct val="0"/>
              </a:spcBef>
              <a:buFontTx/>
              <a:buNone/>
            </a:pPr>
            <a:r>
              <a:rPr lang="en-US" altLang="ja-JP" sz="2000" b="1" dirty="0">
                <a:solidFill>
                  <a:srgbClr val="FF0000"/>
                </a:solidFill>
                <a:latin typeface="+mn-ea"/>
                <a:ea typeface="+mn-ea"/>
              </a:rPr>
              <a:t> </a:t>
            </a:r>
            <a:r>
              <a:rPr lang="en-US" altLang="ja-JP" sz="2000" b="1" dirty="0" smtClean="0">
                <a:solidFill>
                  <a:srgbClr val="FF0000"/>
                </a:solidFill>
                <a:latin typeface="+mn-ea"/>
                <a:ea typeface="+mn-ea"/>
              </a:rPr>
              <a:t>   </a:t>
            </a:r>
            <a:r>
              <a:rPr lang="ja-JP" altLang="en-US" sz="2000" b="1" dirty="0" smtClean="0">
                <a:solidFill>
                  <a:srgbClr val="FF0000"/>
                </a:solidFill>
                <a:latin typeface="+mn-ea"/>
                <a:ea typeface="+mn-ea"/>
              </a:rPr>
              <a:t>して</a:t>
            </a:r>
            <a:r>
              <a:rPr lang="ja-JP" altLang="en-US" sz="2000" b="1" dirty="0">
                <a:solidFill>
                  <a:srgbClr val="FF0000"/>
                </a:solidFill>
                <a:latin typeface="+mn-ea"/>
                <a:ea typeface="+mn-ea"/>
              </a:rPr>
              <a:t>選任</a:t>
            </a:r>
            <a:r>
              <a:rPr lang="ja-JP" altLang="en-US" sz="2000" dirty="0">
                <a:latin typeface="+mn-ea"/>
                <a:ea typeface="+mn-ea"/>
              </a:rPr>
              <a:t>されることと</a:t>
            </a:r>
            <a:r>
              <a:rPr lang="ja-JP" altLang="en-US" sz="2000" dirty="0" smtClean="0">
                <a:latin typeface="+mn-ea"/>
                <a:ea typeface="+mn-ea"/>
              </a:rPr>
              <a:t>なる</a:t>
            </a:r>
            <a:r>
              <a:rPr lang="ja-JP" altLang="en-US" sz="2000" dirty="0">
                <a:latin typeface="+mn-ea"/>
                <a:ea typeface="+mn-ea"/>
              </a:rPr>
              <a:t>者を置く者であること。</a:t>
            </a:r>
          </a:p>
          <a:p>
            <a:pPr marL="717550" indent="-717550" eaLnBrk="1" hangingPunct="1">
              <a:lnSpc>
                <a:spcPct val="100000"/>
              </a:lnSpc>
              <a:spcBef>
                <a:spcPct val="0"/>
              </a:spcBef>
              <a:buFontTx/>
              <a:buNone/>
            </a:pPr>
            <a:r>
              <a:rPr lang="ja-JP" altLang="en-US" sz="2000" dirty="0">
                <a:latin typeface="+mn-ea"/>
                <a:ea typeface="+mn-ea"/>
              </a:rPr>
              <a:t>二</a:t>
            </a:r>
            <a:r>
              <a:rPr lang="ja-JP" altLang="en-US" sz="2000" dirty="0">
                <a:solidFill>
                  <a:schemeClr val="bg1"/>
                </a:solidFill>
                <a:latin typeface="+mn-ea"/>
                <a:ea typeface="+mn-ea"/>
              </a:rPr>
              <a:t>　</a:t>
            </a:r>
            <a:r>
              <a:rPr lang="ja-JP" altLang="en-US" sz="2000" b="1" dirty="0">
                <a:solidFill>
                  <a:srgbClr val="FF0000"/>
                </a:solidFill>
                <a:latin typeface="+mn-ea"/>
                <a:ea typeface="+mn-ea"/>
              </a:rPr>
              <a:t>厚生労働省令で定める機械器具</a:t>
            </a:r>
            <a:r>
              <a:rPr lang="ja-JP" altLang="en-US" sz="2000" dirty="0">
                <a:latin typeface="+mn-ea"/>
                <a:ea typeface="+mn-ea"/>
              </a:rPr>
              <a:t>を有する者</a:t>
            </a:r>
            <a:r>
              <a:rPr lang="ja-JP" altLang="en-US" sz="2000" dirty="0" smtClean="0">
                <a:latin typeface="+mn-ea"/>
                <a:ea typeface="+mn-ea"/>
              </a:rPr>
              <a:t>である</a:t>
            </a:r>
            <a:r>
              <a:rPr lang="ja-JP" altLang="en-US" sz="2000" dirty="0">
                <a:latin typeface="+mn-ea"/>
                <a:ea typeface="+mn-ea"/>
              </a:rPr>
              <a:t>こと。</a:t>
            </a:r>
          </a:p>
        </p:txBody>
      </p:sp>
      <p:sp>
        <p:nvSpPr>
          <p:cNvPr id="190467" name="Text Box 7">
            <a:extLst>
              <a:ext uri="{FF2B5EF4-FFF2-40B4-BE49-F238E27FC236}">
                <a16:creationId xmlns:a16="http://schemas.microsoft.com/office/drawing/2014/main" id="{F4526E01-D22B-C3C6-B284-85C28133FD59}"/>
              </a:ext>
            </a:extLst>
          </p:cNvPr>
          <p:cNvSpPr txBox="1">
            <a:spLocks noChangeArrowheads="1"/>
          </p:cNvSpPr>
          <p:nvPr/>
        </p:nvSpPr>
        <p:spPr bwMode="auto">
          <a:xfrm>
            <a:off x="252201" y="202502"/>
            <a:ext cx="864097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a:lnSpc>
                <a:spcPct val="100000"/>
              </a:lnSpc>
              <a:spcBef>
                <a:spcPct val="50000"/>
              </a:spcBef>
              <a:buNone/>
            </a:pPr>
            <a:r>
              <a:rPr lang="ja-JP" altLang="en-US" sz="3600" dirty="0">
                <a:latin typeface="+mn-ea"/>
                <a:ea typeface="+mn-ea"/>
              </a:rPr>
              <a:t>指定工事事業者関係</a:t>
            </a:r>
            <a:r>
              <a:rPr lang="ja-JP" altLang="en-US" sz="3600" dirty="0" smtClean="0">
                <a:latin typeface="+mn-ea"/>
                <a:ea typeface="+mn-ea"/>
              </a:rPr>
              <a:t>規程</a:t>
            </a:r>
            <a:r>
              <a:rPr lang="ja-JP" altLang="en-US" sz="3600" dirty="0">
                <a:latin typeface="+mn-ea"/>
                <a:ea typeface="+mn-ea"/>
              </a:rPr>
              <a:t>指定の</a:t>
            </a:r>
            <a:r>
              <a:rPr lang="ja-JP" altLang="en-US" sz="3600" dirty="0" smtClean="0">
                <a:latin typeface="+mn-ea"/>
                <a:ea typeface="+mn-ea"/>
              </a:rPr>
              <a:t>基準</a:t>
            </a:r>
            <a:endParaRPr lang="ja-JP" altLang="en-US" sz="3600" dirty="0">
              <a:latin typeface="+mn-ea"/>
              <a:ea typeface="+mn-ea"/>
            </a:endParaRPr>
          </a:p>
        </p:txBody>
      </p:sp>
      <p:sp>
        <p:nvSpPr>
          <p:cNvPr id="190468" name="Text Box 8">
            <a:extLst>
              <a:ext uri="{FF2B5EF4-FFF2-40B4-BE49-F238E27FC236}">
                <a16:creationId xmlns:a16="http://schemas.microsoft.com/office/drawing/2014/main" id="{6426C514-8E2C-5838-5EDD-A603F28A64F3}"/>
              </a:ext>
            </a:extLst>
          </p:cNvPr>
          <p:cNvSpPr txBox="1">
            <a:spLocks noChangeArrowheads="1"/>
          </p:cNvSpPr>
          <p:nvPr/>
        </p:nvSpPr>
        <p:spPr bwMode="auto">
          <a:xfrm>
            <a:off x="3252756" y="789306"/>
            <a:ext cx="6551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50000"/>
              </a:spcBef>
              <a:buFontTx/>
              <a:buNone/>
            </a:pPr>
            <a:r>
              <a:rPr lang="ja-JP" altLang="en-US" sz="2800" b="1" dirty="0">
                <a:latin typeface="+mn-ea"/>
                <a:ea typeface="+mn-ea"/>
              </a:rPr>
              <a:t>　　　　　　　　</a:t>
            </a:r>
          </a:p>
        </p:txBody>
      </p:sp>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18</a:t>
            </a:fld>
            <a:endParaRPr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352F16A3-51F0-4718-B41C-B172A3882F14}" type="slidenum">
              <a:rPr lang="ja-JP" altLang="en-US" smtClean="0"/>
              <a:pPr>
                <a:defRPr/>
              </a:pPr>
              <a:t>1</a:t>
            </a:fld>
            <a:endParaRPr lang="ja-JP" altLang="en-US" dirty="0"/>
          </a:p>
        </p:txBody>
      </p:sp>
      <p:sp>
        <p:nvSpPr>
          <p:cNvPr id="5" name="Rectangle 3">
            <a:extLst>
              <a:ext uri="{FF2B5EF4-FFF2-40B4-BE49-F238E27FC236}">
                <a16:creationId xmlns:a16="http://schemas.microsoft.com/office/drawing/2014/main" id="{44D53EE0-84C8-885C-10A0-31A181EBE7BF}"/>
              </a:ext>
            </a:extLst>
          </p:cNvPr>
          <p:cNvSpPr txBox="1">
            <a:spLocks noChangeArrowheads="1"/>
          </p:cNvSpPr>
          <p:nvPr/>
        </p:nvSpPr>
        <p:spPr bwMode="auto">
          <a:xfrm>
            <a:off x="250825" y="199905"/>
            <a:ext cx="8642350"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b="1" dirty="0">
                <a:latin typeface="+mn-ea"/>
                <a:ea typeface="+mn-ea"/>
              </a:rPr>
              <a:t>　</a:t>
            </a:r>
            <a:r>
              <a:rPr lang="ja-JP" altLang="en-US" sz="3600" dirty="0">
                <a:latin typeface="+mn-ea"/>
                <a:ea typeface="+mn-ea"/>
              </a:rPr>
              <a:t>指定の更新について</a:t>
            </a:r>
          </a:p>
          <a:p>
            <a:pPr eaLnBrk="1" hangingPunct="1">
              <a:lnSpc>
                <a:spcPct val="100000"/>
              </a:lnSpc>
              <a:spcBef>
                <a:spcPts val="1000"/>
              </a:spcBef>
              <a:buFont typeface="Arial" panose="020B0604020202020204" pitchFamily="34" charset="0"/>
              <a:buNone/>
            </a:pPr>
            <a:endParaRPr lang="ja-JP" altLang="en-US" sz="4000" b="1" dirty="0">
              <a:latin typeface="+mn-ea"/>
              <a:ea typeface="+mn-ea"/>
            </a:endParaRPr>
          </a:p>
        </p:txBody>
      </p:sp>
      <p:sp>
        <p:nvSpPr>
          <p:cNvPr id="7" name="Text Box 7">
            <a:extLst>
              <a:ext uri="{FF2B5EF4-FFF2-40B4-BE49-F238E27FC236}">
                <a16:creationId xmlns:a16="http://schemas.microsoft.com/office/drawing/2014/main" id="{D95A31E1-1D16-DFD6-6E70-C1BC5A69C9F7}"/>
              </a:ext>
            </a:extLst>
          </p:cNvPr>
          <p:cNvSpPr txBox="1">
            <a:spLocks noChangeArrowheads="1"/>
          </p:cNvSpPr>
          <p:nvPr/>
        </p:nvSpPr>
        <p:spPr bwMode="auto">
          <a:xfrm>
            <a:off x="258382" y="903712"/>
            <a:ext cx="8642350" cy="505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nSpc>
                <a:spcPct val="100000"/>
              </a:lnSpc>
              <a:spcBef>
                <a:spcPct val="50000"/>
              </a:spcBef>
              <a:buNone/>
              <a:defRPr/>
            </a:pPr>
            <a:r>
              <a:rPr lang="ja-JP" altLang="en-US" sz="2000" dirty="0">
                <a:latin typeface="+mn-ea"/>
                <a:ea typeface="+mn-ea"/>
              </a:rPr>
              <a:t>水道法第</a:t>
            </a:r>
            <a:r>
              <a:rPr lang="en-US" altLang="ja-JP" sz="2000" dirty="0">
                <a:latin typeface="+mn-ea"/>
                <a:ea typeface="+mn-ea"/>
              </a:rPr>
              <a:t>25</a:t>
            </a:r>
            <a:r>
              <a:rPr lang="ja-JP" altLang="en-US" sz="2000" dirty="0">
                <a:latin typeface="+mn-ea"/>
                <a:ea typeface="+mn-ea"/>
              </a:rPr>
              <a:t>条の</a:t>
            </a:r>
            <a:r>
              <a:rPr lang="en-US" altLang="ja-JP" sz="2000" dirty="0">
                <a:latin typeface="+mn-ea"/>
                <a:ea typeface="+mn-ea"/>
              </a:rPr>
              <a:t>3</a:t>
            </a:r>
            <a:r>
              <a:rPr lang="ja-JP" altLang="en-US" sz="2000" dirty="0">
                <a:latin typeface="+mn-ea"/>
                <a:ea typeface="+mn-ea"/>
              </a:rPr>
              <a:t>の</a:t>
            </a:r>
            <a:r>
              <a:rPr lang="en-US" altLang="ja-JP" sz="2000" dirty="0">
                <a:latin typeface="+mn-ea"/>
                <a:ea typeface="+mn-ea"/>
              </a:rPr>
              <a:t>2</a:t>
            </a:r>
            <a:r>
              <a:rPr lang="ja-JP" altLang="en-US" sz="2000" dirty="0">
                <a:latin typeface="+mn-ea"/>
                <a:ea typeface="+mn-ea"/>
              </a:rPr>
              <a:t>第１項　指定の更新</a:t>
            </a:r>
            <a:endParaRPr lang="en-US" altLang="ja-JP" sz="2000" dirty="0">
              <a:latin typeface="+mn-ea"/>
              <a:ea typeface="+mn-ea"/>
            </a:endParaRPr>
          </a:p>
          <a:p>
            <a:pPr>
              <a:lnSpc>
                <a:spcPct val="100000"/>
              </a:lnSpc>
              <a:spcBef>
                <a:spcPct val="50000"/>
              </a:spcBef>
              <a:buNone/>
              <a:defRPr/>
            </a:pPr>
            <a:r>
              <a:rPr lang="ja-JP" altLang="en-US" sz="2000" dirty="0">
                <a:latin typeface="+mn-ea"/>
                <a:ea typeface="+mn-ea"/>
              </a:rPr>
              <a:t>第</a:t>
            </a:r>
            <a:r>
              <a:rPr lang="en-US" altLang="ja-JP" sz="2000" dirty="0">
                <a:latin typeface="+mn-ea"/>
                <a:ea typeface="+mn-ea"/>
              </a:rPr>
              <a:t>16</a:t>
            </a:r>
            <a:r>
              <a:rPr lang="ja-JP" altLang="en-US" sz="2000" dirty="0">
                <a:latin typeface="+mn-ea"/>
                <a:ea typeface="+mn-ea"/>
              </a:rPr>
              <a:t>条の</a:t>
            </a:r>
            <a:r>
              <a:rPr lang="en-US" altLang="ja-JP" sz="2000" dirty="0">
                <a:latin typeface="+mn-ea"/>
                <a:ea typeface="+mn-ea"/>
              </a:rPr>
              <a:t>2</a:t>
            </a:r>
            <a:r>
              <a:rPr lang="ja-JP" altLang="en-US" sz="2000" dirty="0">
                <a:latin typeface="+mn-ea"/>
                <a:ea typeface="+mn-ea"/>
              </a:rPr>
              <a:t>第</a:t>
            </a:r>
            <a:r>
              <a:rPr lang="en-US" altLang="ja-JP" sz="2000" dirty="0">
                <a:latin typeface="+mn-ea"/>
                <a:ea typeface="+mn-ea"/>
              </a:rPr>
              <a:t>1</a:t>
            </a:r>
            <a:r>
              <a:rPr lang="ja-JP" altLang="en-US" sz="2000" dirty="0">
                <a:latin typeface="+mn-ea"/>
                <a:ea typeface="+mn-ea"/>
              </a:rPr>
              <a:t>項の指定は、</a:t>
            </a:r>
            <a:r>
              <a:rPr lang="en-US" altLang="ja-JP" sz="2000" b="1" dirty="0">
                <a:solidFill>
                  <a:srgbClr val="FF0000"/>
                </a:solidFill>
                <a:latin typeface="+mn-ea"/>
                <a:ea typeface="+mn-ea"/>
              </a:rPr>
              <a:t>5</a:t>
            </a:r>
            <a:r>
              <a:rPr lang="ja-JP" altLang="en-US" sz="2000" b="1" dirty="0">
                <a:solidFill>
                  <a:srgbClr val="FF0000"/>
                </a:solidFill>
                <a:latin typeface="+mn-ea"/>
                <a:ea typeface="+mn-ea"/>
              </a:rPr>
              <a:t>年ごと</a:t>
            </a:r>
            <a:r>
              <a:rPr lang="ja-JP" altLang="en-US" sz="2000" dirty="0">
                <a:latin typeface="+mn-ea"/>
                <a:ea typeface="+mn-ea"/>
              </a:rPr>
              <a:t>にその更新を受けなければ、その期間の経過によって、その効力を失う。</a:t>
            </a:r>
          </a:p>
          <a:p>
            <a:pPr eaLnBrk="1" hangingPunct="1">
              <a:spcBef>
                <a:spcPts val="1000"/>
              </a:spcBef>
              <a:buFont typeface="Arial" panose="020B0604020202020204" pitchFamily="34" charset="0"/>
              <a:buNone/>
            </a:pPr>
            <a:r>
              <a:rPr lang="en-US" altLang="ja-JP" sz="2000" dirty="0" smtClean="0">
                <a:latin typeface="+mn-ea"/>
                <a:ea typeface="+mn-ea"/>
              </a:rPr>
              <a:t>【</a:t>
            </a:r>
            <a:r>
              <a:rPr lang="ja-JP" altLang="en-US" sz="2000" dirty="0">
                <a:latin typeface="+mn-ea"/>
                <a:ea typeface="+mn-ea"/>
              </a:rPr>
              <a:t>解説</a:t>
            </a:r>
            <a:r>
              <a:rPr lang="en-US" altLang="ja-JP" sz="2000" dirty="0">
                <a:latin typeface="+mn-ea"/>
                <a:ea typeface="+mn-ea"/>
              </a:rPr>
              <a:t>】</a:t>
            </a:r>
          </a:p>
          <a:p>
            <a:pPr marL="342900" indent="-342900">
              <a:lnSpc>
                <a:spcPts val="3000"/>
              </a:lnSpc>
              <a:spcBef>
                <a:spcPts val="0"/>
              </a:spcBef>
            </a:pPr>
            <a:r>
              <a:rPr lang="ja-JP" altLang="en-US" sz="2000" dirty="0" smtClean="0">
                <a:latin typeface="+mn-ea"/>
                <a:ea typeface="+mn-ea"/>
              </a:rPr>
              <a:t>令和</a:t>
            </a:r>
            <a:r>
              <a:rPr lang="ja-JP" altLang="en-US" sz="2000" dirty="0">
                <a:latin typeface="+mn-ea"/>
                <a:ea typeface="+mn-ea"/>
              </a:rPr>
              <a:t>元年</a:t>
            </a:r>
            <a:r>
              <a:rPr lang="en-US" altLang="ja-JP" sz="2000" dirty="0">
                <a:latin typeface="+mn-ea"/>
                <a:ea typeface="+mn-ea"/>
              </a:rPr>
              <a:t>10</a:t>
            </a:r>
            <a:r>
              <a:rPr lang="ja-JP" altLang="en-US" sz="2000" dirty="0">
                <a:latin typeface="+mn-ea"/>
                <a:ea typeface="+mn-ea"/>
              </a:rPr>
              <a:t>月１日に改正水道法が施行</a:t>
            </a:r>
            <a:endParaRPr lang="en-US" altLang="ja-JP" sz="2000" dirty="0">
              <a:latin typeface="+mn-ea"/>
              <a:ea typeface="+mn-ea"/>
            </a:endParaRPr>
          </a:p>
          <a:p>
            <a:pPr marL="342900" indent="-342900">
              <a:lnSpc>
                <a:spcPts val="3000"/>
              </a:lnSpc>
              <a:spcBef>
                <a:spcPts val="0"/>
              </a:spcBef>
            </a:pPr>
            <a:r>
              <a:rPr lang="ja-JP" altLang="en-US" sz="2000" dirty="0" smtClean="0">
                <a:latin typeface="+mn-ea"/>
                <a:ea typeface="+mn-ea"/>
              </a:rPr>
              <a:t>全て</a:t>
            </a:r>
            <a:r>
              <a:rPr lang="ja-JP" altLang="en-US" sz="2000" dirty="0">
                <a:latin typeface="+mn-ea"/>
                <a:ea typeface="+mn-ea"/>
              </a:rPr>
              <a:t>の指定事業者は、</a:t>
            </a:r>
            <a:r>
              <a:rPr lang="ja-JP" altLang="en-US" sz="2000" b="1" dirty="0">
                <a:solidFill>
                  <a:srgbClr val="FF0000"/>
                </a:solidFill>
                <a:latin typeface="+mn-ea"/>
                <a:ea typeface="+mn-ea"/>
              </a:rPr>
              <a:t>５年</a:t>
            </a:r>
            <a:r>
              <a:rPr lang="ja-JP" altLang="en-US" sz="2000" dirty="0">
                <a:latin typeface="+mn-ea"/>
                <a:ea typeface="+mn-ea"/>
              </a:rPr>
              <a:t>ごとに更新手続きが必要</a:t>
            </a:r>
            <a:endParaRPr lang="en-US" altLang="ja-JP" sz="2000" dirty="0">
              <a:latin typeface="+mn-ea"/>
              <a:ea typeface="+mn-ea"/>
            </a:endParaRPr>
          </a:p>
          <a:p>
            <a:pPr marL="342900" indent="-342900">
              <a:lnSpc>
                <a:spcPts val="3000"/>
              </a:lnSpc>
              <a:spcBef>
                <a:spcPts val="0"/>
              </a:spcBef>
            </a:pPr>
            <a:r>
              <a:rPr lang="ja-JP" altLang="en-US" sz="2000" dirty="0" smtClean="0">
                <a:latin typeface="+mn-ea"/>
                <a:ea typeface="+mn-ea"/>
              </a:rPr>
              <a:t>更新</a:t>
            </a:r>
            <a:r>
              <a:rPr lang="ja-JP" altLang="en-US" sz="2000" dirty="0">
                <a:latin typeface="+mn-ea"/>
                <a:ea typeface="+mn-ea"/>
              </a:rPr>
              <a:t>の要件は、新規指定時の基準を</a:t>
            </a:r>
            <a:r>
              <a:rPr lang="ja-JP" altLang="en-US" sz="2000" dirty="0" smtClean="0">
                <a:latin typeface="+mn-ea"/>
                <a:ea typeface="+mn-ea"/>
              </a:rPr>
              <a:t>準用</a:t>
            </a:r>
            <a:endParaRPr lang="en-US" altLang="ja-JP" sz="2000" dirty="0" smtClean="0">
              <a:latin typeface="+mn-ea"/>
              <a:ea typeface="+mn-ea"/>
            </a:endParaRPr>
          </a:p>
          <a:p>
            <a:pPr eaLnBrk="1" hangingPunct="1">
              <a:lnSpc>
                <a:spcPts val="3000"/>
              </a:lnSpc>
              <a:spcBef>
                <a:spcPts val="0"/>
              </a:spcBef>
              <a:buFont typeface="Arial" panose="020B0604020202020204" pitchFamily="34" charset="0"/>
              <a:buNone/>
            </a:pPr>
            <a:endParaRPr lang="en-US" altLang="ja-JP" sz="2000" dirty="0">
              <a:latin typeface="+mn-ea"/>
              <a:ea typeface="+mn-ea"/>
            </a:endParaRPr>
          </a:p>
          <a:p>
            <a:pPr>
              <a:spcBef>
                <a:spcPts val="1000"/>
              </a:spcBef>
              <a:buNone/>
            </a:pPr>
            <a:r>
              <a:rPr lang="en-US" altLang="ja-JP" sz="2000" dirty="0">
                <a:latin typeface="+mn-ea"/>
                <a:ea typeface="+mn-ea"/>
              </a:rPr>
              <a:t>【</a:t>
            </a:r>
            <a:r>
              <a:rPr lang="ja-JP" altLang="en-US" sz="2000" dirty="0">
                <a:latin typeface="+mn-ea"/>
                <a:ea typeface="+mn-ea"/>
              </a:rPr>
              <a:t>更新の要件</a:t>
            </a:r>
            <a:r>
              <a:rPr lang="en-US" altLang="ja-JP" sz="2000" dirty="0">
                <a:latin typeface="+mn-ea"/>
                <a:ea typeface="+mn-ea"/>
              </a:rPr>
              <a:t>】</a:t>
            </a:r>
            <a:r>
              <a:rPr lang="ja-JP" altLang="en-US" sz="2000" dirty="0">
                <a:latin typeface="+mn-ea"/>
                <a:ea typeface="+mn-ea"/>
              </a:rPr>
              <a:t>水道法第２５条の３（指定の基準）</a:t>
            </a:r>
            <a:endParaRPr lang="en-US" altLang="ja-JP" sz="2000" dirty="0">
              <a:latin typeface="+mn-ea"/>
              <a:ea typeface="+mn-ea"/>
            </a:endParaRPr>
          </a:p>
          <a:p>
            <a:pPr marL="457200" indent="-457200">
              <a:lnSpc>
                <a:spcPct val="100000"/>
              </a:lnSpc>
              <a:spcBef>
                <a:spcPts val="0"/>
              </a:spcBef>
              <a:buFont typeface="+mj-ea"/>
              <a:buAutoNum type="circleNumDbPlain"/>
            </a:pPr>
            <a:r>
              <a:rPr lang="ja-JP" altLang="en-US" sz="2000" dirty="0" smtClean="0">
                <a:latin typeface="+mn-ea"/>
                <a:ea typeface="+mn-ea"/>
              </a:rPr>
              <a:t>給水</a:t>
            </a:r>
            <a:r>
              <a:rPr lang="ja-JP" altLang="en-US" sz="2000" dirty="0">
                <a:latin typeface="+mn-ea"/>
                <a:ea typeface="+mn-ea"/>
              </a:rPr>
              <a:t>装置工事主任技術者の選任</a:t>
            </a:r>
            <a:endParaRPr lang="en-US" altLang="ja-JP" sz="2000" dirty="0">
              <a:latin typeface="+mn-ea"/>
              <a:ea typeface="+mn-ea"/>
            </a:endParaRPr>
          </a:p>
          <a:p>
            <a:pPr marL="457200" indent="-457200">
              <a:lnSpc>
                <a:spcPct val="100000"/>
              </a:lnSpc>
              <a:spcBef>
                <a:spcPts val="0"/>
              </a:spcBef>
              <a:buFont typeface="+mj-ea"/>
              <a:buAutoNum type="circleNumDbPlain"/>
            </a:pPr>
            <a:r>
              <a:rPr lang="ja-JP" altLang="en-US" sz="2000" dirty="0" smtClean="0">
                <a:latin typeface="+mn-ea"/>
                <a:ea typeface="+mn-ea"/>
              </a:rPr>
              <a:t>給水</a:t>
            </a:r>
            <a:r>
              <a:rPr lang="ja-JP" altLang="en-US" sz="2000" dirty="0">
                <a:latin typeface="+mn-ea"/>
                <a:ea typeface="+mn-ea"/>
              </a:rPr>
              <a:t>装置工事を行うための機械器具を有すること</a:t>
            </a:r>
            <a:endParaRPr lang="en-US" altLang="ja-JP" sz="2000" dirty="0">
              <a:latin typeface="+mn-ea"/>
              <a:ea typeface="+mn-ea"/>
            </a:endParaRPr>
          </a:p>
          <a:p>
            <a:pPr marL="457200" indent="-457200">
              <a:lnSpc>
                <a:spcPct val="100000"/>
              </a:lnSpc>
              <a:spcBef>
                <a:spcPts val="0"/>
              </a:spcBef>
              <a:buFont typeface="+mj-ea"/>
              <a:buAutoNum type="circleNumDbPlain"/>
            </a:pPr>
            <a:r>
              <a:rPr lang="ja-JP" altLang="en-US" sz="2000" dirty="0" smtClean="0">
                <a:latin typeface="+mn-ea"/>
                <a:ea typeface="+mn-ea"/>
              </a:rPr>
              <a:t>水道法</a:t>
            </a:r>
            <a:r>
              <a:rPr lang="ja-JP" altLang="en-US" sz="2000" dirty="0">
                <a:latin typeface="+mn-ea"/>
                <a:ea typeface="+mn-ea"/>
              </a:rPr>
              <a:t>２５条の３に規定された欠格要件に該当しない</a:t>
            </a:r>
            <a:r>
              <a:rPr lang="ja-JP" altLang="en-US" sz="2000" dirty="0" smtClean="0">
                <a:latin typeface="+mn-ea"/>
                <a:ea typeface="+mn-ea"/>
              </a:rPr>
              <a:t>者</a:t>
            </a:r>
            <a:endParaRPr lang="en-US" altLang="ja-JP" sz="2000" dirty="0" smtClean="0">
              <a:latin typeface="+mn-ea"/>
              <a:ea typeface="+mn-ea"/>
            </a:endParaRPr>
          </a:p>
          <a:p>
            <a:pPr>
              <a:lnSpc>
                <a:spcPct val="100000"/>
              </a:lnSpc>
              <a:spcBef>
                <a:spcPts val="0"/>
              </a:spcBef>
              <a:buNone/>
            </a:pPr>
            <a:endParaRPr lang="en-US" altLang="ja-JP" sz="2000" dirty="0" smtClean="0">
              <a:solidFill>
                <a:srgbClr val="FF0000"/>
              </a:solidFill>
              <a:latin typeface="+mn-ea"/>
              <a:ea typeface="+mn-ea"/>
            </a:endParaRPr>
          </a:p>
          <a:p>
            <a:pPr>
              <a:lnSpc>
                <a:spcPct val="100000"/>
              </a:lnSpc>
              <a:spcBef>
                <a:spcPts val="0"/>
              </a:spcBef>
              <a:buNone/>
            </a:pPr>
            <a:r>
              <a:rPr lang="en-US" altLang="ja-JP" sz="2000" dirty="0" smtClean="0">
                <a:solidFill>
                  <a:srgbClr val="FF0000"/>
                </a:solidFill>
                <a:latin typeface="+mn-ea"/>
                <a:ea typeface="+mn-ea"/>
              </a:rPr>
              <a:t>※</a:t>
            </a:r>
            <a:r>
              <a:rPr lang="ja-JP" altLang="en-US" sz="2000" dirty="0">
                <a:solidFill>
                  <a:srgbClr val="FF0000"/>
                </a:solidFill>
                <a:latin typeface="+mn-ea"/>
                <a:ea typeface="+mn-ea"/>
              </a:rPr>
              <a:t>変更がある場合は、別途申請が必要となります</a:t>
            </a:r>
            <a:r>
              <a:rPr lang="ja-JP" altLang="en-US" sz="2000" dirty="0" smtClean="0">
                <a:solidFill>
                  <a:srgbClr val="FF0000"/>
                </a:solidFill>
                <a:latin typeface="+mn-ea"/>
                <a:ea typeface="+mn-ea"/>
              </a:rPr>
              <a:t>。</a:t>
            </a:r>
            <a:endParaRPr lang="ja-JP" altLang="en-US" sz="2000" dirty="0">
              <a:solidFill>
                <a:srgbClr val="FF0000"/>
              </a:solidFill>
              <a:latin typeface="+mn-ea"/>
              <a:ea typeface="+mn-ea"/>
            </a:endParaRPr>
          </a:p>
        </p:txBody>
      </p:sp>
      <p:sp>
        <p:nvSpPr>
          <p:cNvPr id="8"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6457950" y="6356351"/>
            <a:ext cx="2057400" cy="365125"/>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ja-JP" altLang="en-US" smtClean="0">
                <a:solidFill>
                  <a:srgbClr val="0000CC"/>
                </a:solidFill>
                <a:latin typeface="+mn-ea"/>
              </a:rPr>
              <a:t>１　指定の更新制度</a:t>
            </a:r>
            <a:endParaRPr lang="ja-JP" altLang="en-US" dirty="0">
              <a:latin typeface="+mn-ea"/>
            </a:endParaRPr>
          </a:p>
        </p:txBody>
      </p:sp>
    </p:spTree>
    <p:extLst>
      <p:ext uri="{BB962C8B-B14F-4D97-AF65-F5344CB8AC3E}">
        <p14:creationId xmlns:p14="http://schemas.microsoft.com/office/powerpoint/2010/main" val="1773522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AutoShape 3">
            <a:extLst>
              <a:ext uri="{FF2B5EF4-FFF2-40B4-BE49-F238E27FC236}">
                <a16:creationId xmlns:a16="http://schemas.microsoft.com/office/drawing/2014/main" id="{B338BE2F-74C8-7AFA-342C-702D95E63119}"/>
              </a:ext>
            </a:extLst>
          </p:cNvPr>
          <p:cNvSpPr>
            <a:spLocks noChangeArrowheads="1"/>
          </p:cNvSpPr>
          <p:nvPr/>
        </p:nvSpPr>
        <p:spPr bwMode="auto">
          <a:xfrm>
            <a:off x="250825" y="917694"/>
            <a:ext cx="8647113" cy="3166824"/>
          </a:xfrm>
          <a:prstGeom prst="flowChartAlternateProcess">
            <a:avLst/>
          </a:prstGeom>
          <a:noFill/>
          <a:ln w="28575" algn="ctr">
            <a:solidFill>
              <a:schemeClr val="bg1"/>
            </a:solidFill>
            <a:miter lim="800000"/>
            <a:headEnd/>
            <a:tailEnd/>
          </a:ln>
        </p:spPr>
        <p:txBody>
          <a:bodyPr anchor="t">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2000" dirty="0">
                <a:latin typeface="+mn-ea"/>
                <a:ea typeface="+mn-ea"/>
              </a:rPr>
              <a:t>第２５条の４　</a:t>
            </a:r>
          </a:p>
          <a:p>
            <a:pPr eaLnBrk="1" hangingPunct="1">
              <a:lnSpc>
                <a:spcPct val="100000"/>
              </a:lnSpc>
              <a:spcBef>
                <a:spcPct val="0"/>
              </a:spcBef>
              <a:buFontTx/>
              <a:buNone/>
            </a:pPr>
            <a:r>
              <a:rPr lang="ja-JP" altLang="en-US" sz="2000" dirty="0">
                <a:latin typeface="+mn-ea"/>
                <a:ea typeface="+mn-ea"/>
              </a:rPr>
              <a:t>　指定給水装置工事事業者は、事業所ごとに、</a:t>
            </a:r>
            <a:r>
              <a:rPr lang="ja-JP" altLang="en-US" sz="2000" b="1" dirty="0">
                <a:solidFill>
                  <a:srgbClr val="FF0000"/>
                </a:solidFill>
                <a:latin typeface="+mn-ea"/>
                <a:ea typeface="+mn-ea"/>
              </a:rPr>
              <a:t>第３項各号に掲げる職務をさせるため</a:t>
            </a:r>
            <a:r>
              <a:rPr lang="ja-JP" altLang="en-US" sz="2000" dirty="0">
                <a:latin typeface="+mn-ea"/>
                <a:ea typeface="+mn-ea"/>
              </a:rPr>
              <a:t>、厚生労働省令で定めるところにより、給水装置工事主任技術者免状の交付を受けている者のうちから、</a:t>
            </a:r>
            <a:r>
              <a:rPr lang="ja-JP" altLang="en-US" sz="2000" b="1" dirty="0">
                <a:solidFill>
                  <a:srgbClr val="FF0000"/>
                </a:solidFill>
                <a:latin typeface="+mn-ea"/>
                <a:ea typeface="+mn-ea"/>
              </a:rPr>
              <a:t>給水装置工事主任技術者を選任</a:t>
            </a:r>
            <a:r>
              <a:rPr lang="ja-JP" altLang="en-US" sz="2000" dirty="0">
                <a:latin typeface="+mn-ea"/>
                <a:ea typeface="+mn-ea"/>
              </a:rPr>
              <a:t>しなければならない。</a:t>
            </a:r>
          </a:p>
          <a:p>
            <a:pPr eaLnBrk="1" hangingPunct="1">
              <a:lnSpc>
                <a:spcPct val="100000"/>
              </a:lnSpc>
              <a:spcBef>
                <a:spcPct val="0"/>
              </a:spcBef>
              <a:buFontTx/>
              <a:buNone/>
            </a:pPr>
            <a:endParaRPr lang="ja-JP" altLang="en-US" sz="2000" dirty="0">
              <a:solidFill>
                <a:srgbClr val="008000"/>
              </a:solidFill>
              <a:latin typeface="+mn-ea"/>
              <a:ea typeface="+mn-ea"/>
            </a:endParaRPr>
          </a:p>
          <a:p>
            <a:pPr eaLnBrk="1" hangingPunct="1">
              <a:lnSpc>
                <a:spcPct val="100000"/>
              </a:lnSpc>
              <a:spcBef>
                <a:spcPct val="0"/>
              </a:spcBef>
              <a:buFontTx/>
              <a:buNone/>
            </a:pPr>
            <a:r>
              <a:rPr lang="ja-JP" altLang="en-US" sz="2000" dirty="0">
                <a:latin typeface="+mn-ea"/>
                <a:ea typeface="+mn-ea"/>
              </a:rPr>
              <a:t>２　指定給水装置工事事業者は、給水装置工事主任技術者を</a:t>
            </a:r>
            <a:r>
              <a:rPr lang="ja-JP" altLang="en-US" sz="2000" b="1" dirty="0">
                <a:solidFill>
                  <a:srgbClr val="FF0000"/>
                </a:solidFill>
                <a:latin typeface="+mn-ea"/>
                <a:ea typeface="+mn-ea"/>
              </a:rPr>
              <a:t>選任</a:t>
            </a:r>
            <a:r>
              <a:rPr lang="ja-JP" altLang="en-US" sz="2000" dirty="0">
                <a:latin typeface="+mn-ea"/>
                <a:ea typeface="+mn-ea"/>
              </a:rPr>
              <a:t>した</a:t>
            </a:r>
            <a:r>
              <a:rPr lang="ja-JP" altLang="en-US" sz="2000" dirty="0" smtClean="0">
                <a:latin typeface="+mn-ea"/>
                <a:ea typeface="+mn-ea"/>
              </a:rPr>
              <a:t>と</a:t>
            </a:r>
            <a:endParaRPr lang="en-US" altLang="ja-JP" sz="2000" dirty="0" smtClean="0">
              <a:latin typeface="+mn-ea"/>
              <a:ea typeface="+mn-ea"/>
            </a:endParaRPr>
          </a:p>
          <a:p>
            <a:pPr eaLnBrk="1" hangingPunct="1">
              <a:lnSpc>
                <a:spcPct val="100000"/>
              </a:lnSpc>
              <a:spcBef>
                <a:spcPct val="0"/>
              </a:spcBef>
              <a:buFontTx/>
              <a:buNone/>
            </a:pPr>
            <a:r>
              <a:rPr lang="ja-JP" altLang="en-US" sz="2000" dirty="0" smtClean="0">
                <a:latin typeface="+mn-ea"/>
                <a:ea typeface="+mn-ea"/>
              </a:rPr>
              <a:t>　き</a:t>
            </a:r>
            <a:r>
              <a:rPr lang="ja-JP" altLang="en-US" sz="2000" dirty="0">
                <a:latin typeface="+mn-ea"/>
                <a:ea typeface="+mn-ea"/>
              </a:rPr>
              <a:t>は、</a:t>
            </a:r>
            <a:r>
              <a:rPr lang="ja-JP" altLang="en-US" sz="2000" b="1" dirty="0">
                <a:solidFill>
                  <a:srgbClr val="FF0000"/>
                </a:solidFill>
                <a:latin typeface="+mn-ea"/>
                <a:ea typeface="+mn-ea"/>
              </a:rPr>
              <a:t>遅滞なく</a:t>
            </a:r>
            <a:r>
              <a:rPr lang="ja-JP" altLang="en-US" sz="2000" dirty="0">
                <a:latin typeface="+mn-ea"/>
                <a:ea typeface="+mn-ea"/>
              </a:rPr>
              <a:t>、その旨を水道事業者に</a:t>
            </a:r>
            <a:r>
              <a:rPr lang="ja-JP" altLang="en-US" sz="2000" b="1" dirty="0">
                <a:solidFill>
                  <a:srgbClr val="FF0000"/>
                </a:solidFill>
                <a:latin typeface="+mn-ea"/>
                <a:ea typeface="+mn-ea"/>
              </a:rPr>
              <a:t>届け出なければならない</a:t>
            </a:r>
            <a:r>
              <a:rPr lang="ja-JP" altLang="en-US" sz="2000" dirty="0">
                <a:latin typeface="+mn-ea"/>
                <a:ea typeface="+mn-ea"/>
              </a:rPr>
              <a:t>。</a:t>
            </a:r>
          </a:p>
          <a:p>
            <a:pPr eaLnBrk="1" hangingPunct="1">
              <a:lnSpc>
                <a:spcPct val="100000"/>
              </a:lnSpc>
              <a:spcBef>
                <a:spcPct val="0"/>
              </a:spcBef>
              <a:buFontTx/>
              <a:buNone/>
            </a:pPr>
            <a:r>
              <a:rPr lang="ja-JP" altLang="en-US" sz="2000" dirty="0">
                <a:solidFill>
                  <a:schemeClr val="bg1"/>
                </a:solidFill>
                <a:latin typeface="+mn-ea"/>
                <a:ea typeface="+mn-ea"/>
              </a:rPr>
              <a:t>　</a:t>
            </a:r>
            <a:r>
              <a:rPr lang="ja-JP" altLang="en-US" sz="2000" dirty="0" smtClean="0">
                <a:solidFill>
                  <a:schemeClr val="bg1"/>
                </a:solidFill>
                <a:latin typeface="+mn-ea"/>
                <a:ea typeface="+mn-ea"/>
              </a:rPr>
              <a:t>　</a:t>
            </a:r>
            <a:r>
              <a:rPr lang="ja-JP" altLang="en-US" sz="2000" dirty="0" smtClean="0">
                <a:latin typeface="+mn-ea"/>
                <a:ea typeface="+mn-ea"/>
              </a:rPr>
              <a:t>これ</a:t>
            </a:r>
            <a:r>
              <a:rPr lang="ja-JP" altLang="en-US" sz="2000" dirty="0">
                <a:latin typeface="+mn-ea"/>
                <a:ea typeface="+mn-ea"/>
              </a:rPr>
              <a:t>を解任したときも、同様とする。</a:t>
            </a:r>
          </a:p>
        </p:txBody>
      </p:sp>
      <p:sp>
        <p:nvSpPr>
          <p:cNvPr id="192515" name="Text Box 5">
            <a:extLst>
              <a:ext uri="{FF2B5EF4-FFF2-40B4-BE49-F238E27FC236}">
                <a16:creationId xmlns:a16="http://schemas.microsoft.com/office/drawing/2014/main" id="{FCA5C88A-5C07-83D8-7DB4-1081F016DBC3}"/>
              </a:ext>
            </a:extLst>
          </p:cNvPr>
          <p:cNvSpPr txBox="1">
            <a:spLocks noChangeArrowheads="1"/>
          </p:cNvSpPr>
          <p:nvPr/>
        </p:nvSpPr>
        <p:spPr bwMode="auto">
          <a:xfrm>
            <a:off x="250825" y="201288"/>
            <a:ext cx="86423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50000"/>
              </a:spcBef>
              <a:buFontTx/>
              <a:buNone/>
            </a:pPr>
            <a:r>
              <a:rPr lang="ja-JP" altLang="en-US" sz="3600" dirty="0">
                <a:latin typeface="+mn-ea"/>
                <a:ea typeface="+mn-ea"/>
              </a:rPr>
              <a:t>給水装置工事主任技術者</a:t>
            </a:r>
            <a:endParaRPr lang="ja-JP" altLang="en-US" sz="2800" dirty="0">
              <a:latin typeface="+mn-ea"/>
              <a:ea typeface="+mn-ea"/>
            </a:endParaRPr>
          </a:p>
        </p:txBody>
      </p:sp>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19</a:t>
            </a:fld>
            <a:endParaRPr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20</a:t>
            </a:fld>
            <a:endParaRPr lang="ja-JP" altLang="en-US" dirty="0"/>
          </a:p>
        </p:txBody>
      </p:sp>
      <p:sp>
        <p:nvSpPr>
          <p:cNvPr id="3" name="正方形/長方形 2"/>
          <p:cNvSpPr/>
          <p:nvPr/>
        </p:nvSpPr>
        <p:spPr>
          <a:xfrm>
            <a:off x="259456" y="209783"/>
            <a:ext cx="8642350" cy="3477875"/>
          </a:xfrm>
          <a:prstGeom prst="rect">
            <a:avLst/>
          </a:prstGeom>
        </p:spPr>
        <p:txBody>
          <a:bodyPr wrap="square">
            <a:spAutoFit/>
          </a:bodyPr>
          <a:lstStyle/>
          <a:p>
            <a:pPr>
              <a:spcBef>
                <a:spcPct val="0"/>
              </a:spcBef>
            </a:pPr>
            <a:r>
              <a:rPr lang="ja-JP" altLang="en-US" sz="2000" dirty="0">
                <a:latin typeface="+mn-ea"/>
              </a:rPr>
              <a:t>３　給水装置工事主任技術者は、次に掲げる</a:t>
            </a:r>
            <a:r>
              <a:rPr lang="ja-JP" altLang="en-US" sz="2000" b="1" dirty="0" smtClean="0">
                <a:solidFill>
                  <a:srgbClr val="FF0000"/>
                </a:solidFill>
                <a:latin typeface="+mn-ea"/>
              </a:rPr>
              <a:t>職務を</a:t>
            </a:r>
            <a:r>
              <a:rPr lang="ja-JP" altLang="en-US" sz="2000" b="1" dirty="0">
                <a:solidFill>
                  <a:srgbClr val="FF0000"/>
                </a:solidFill>
                <a:latin typeface="+mn-ea"/>
              </a:rPr>
              <a:t>誠実に</a:t>
            </a:r>
            <a:r>
              <a:rPr lang="ja-JP" altLang="en-US" sz="2000" dirty="0">
                <a:latin typeface="+mn-ea"/>
              </a:rPr>
              <a:t>行わなければならない</a:t>
            </a:r>
            <a:r>
              <a:rPr lang="ja-JP" altLang="en-US" sz="2000" dirty="0" smtClean="0">
                <a:latin typeface="+mn-ea"/>
              </a:rPr>
              <a:t>。</a:t>
            </a:r>
            <a:endParaRPr lang="en-US" altLang="ja-JP" sz="2000" dirty="0" smtClean="0">
              <a:latin typeface="+mn-ea"/>
            </a:endParaRPr>
          </a:p>
          <a:p>
            <a:pPr>
              <a:spcBef>
                <a:spcPct val="0"/>
              </a:spcBef>
            </a:pPr>
            <a:endParaRPr lang="ja-JP" altLang="en-US" sz="2000" dirty="0">
              <a:latin typeface="+mn-ea"/>
            </a:endParaRPr>
          </a:p>
          <a:p>
            <a:pPr marL="446088" indent="-446088">
              <a:spcBef>
                <a:spcPct val="0"/>
              </a:spcBef>
            </a:pPr>
            <a:r>
              <a:rPr lang="en-US" altLang="ja-JP" sz="2000" dirty="0">
                <a:latin typeface="+mn-ea"/>
              </a:rPr>
              <a:t>(1)</a:t>
            </a:r>
            <a:r>
              <a:rPr lang="ja-JP" altLang="en-US" sz="2000" dirty="0">
                <a:latin typeface="+mn-ea"/>
              </a:rPr>
              <a:t>給水装置工事に関する</a:t>
            </a:r>
            <a:r>
              <a:rPr lang="ja-JP" altLang="en-US" sz="2000" b="1" dirty="0">
                <a:solidFill>
                  <a:srgbClr val="FF0000"/>
                </a:solidFill>
                <a:latin typeface="+mn-ea"/>
              </a:rPr>
              <a:t>技術上の管理</a:t>
            </a:r>
          </a:p>
          <a:p>
            <a:pPr marL="446088" indent="-446088">
              <a:spcBef>
                <a:spcPct val="0"/>
              </a:spcBef>
            </a:pPr>
            <a:r>
              <a:rPr lang="en-US" altLang="ja-JP" sz="2000" dirty="0">
                <a:latin typeface="+mn-ea"/>
              </a:rPr>
              <a:t>(2)</a:t>
            </a:r>
            <a:r>
              <a:rPr lang="ja-JP" altLang="en-US" sz="2000" dirty="0">
                <a:latin typeface="+mn-ea"/>
              </a:rPr>
              <a:t>給水装置工事に</a:t>
            </a:r>
            <a:r>
              <a:rPr lang="ja-JP" altLang="en-US" sz="2000" b="1" dirty="0">
                <a:solidFill>
                  <a:srgbClr val="FF0000"/>
                </a:solidFill>
                <a:latin typeface="+mn-ea"/>
              </a:rPr>
              <a:t>従事する者の技術上の指導監督</a:t>
            </a:r>
          </a:p>
          <a:p>
            <a:pPr marL="446088" indent="-446088">
              <a:spcBef>
                <a:spcPct val="0"/>
              </a:spcBef>
            </a:pPr>
            <a:r>
              <a:rPr lang="en-US" altLang="ja-JP" sz="2000" dirty="0">
                <a:latin typeface="+mn-ea"/>
              </a:rPr>
              <a:t>(3)</a:t>
            </a:r>
            <a:r>
              <a:rPr lang="ja-JP" altLang="en-US" sz="2000" dirty="0">
                <a:latin typeface="+mn-ea"/>
              </a:rPr>
              <a:t>給水装置工事に係わる</a:t>
            </a:r>
            <a:r>
              <a:rPr lang="ja-JP" altLang="en-US" sz="2000" b="1" dirty="0">
                <a:solidFill>
                  <a:srgbClr val="FF0000"/>
                </a:solidFill>
                <a:latin typeface="+mn-ea"/>
              </a:rPr>
              <a:t>給水装置の構造及び材質</a:t>
            </a:r>
            <a:r>
              <a:rPr lang="ja-JP" altLang="en-US" sz="2000" dirty="0">
                <a:latin typeface="+mn-ea"/>
              </a:rPr>
              <a:t>が第１６条の規定に</a:t>
            </a:r>
            <a:r>
              <a:rPr lang="ja-JP" altLang="en-US" sz="2000" dirty="0" smtClean="0">
                <a:latin typeface="+mn-ea"/>
              </a:rPr>
              <a:t>基</a:t>
            </a:r>
            <a:endParaRPr lang="en-US" altLang="ja-JP" sz="2000" dirty="0" smtClean="0">
              <a:latin typeface="+mn-ea"/>
            </a:endParaRPr>
          </a:p>
          <a:p>
            <a:pPr marL="446088" indent="-446088">
              <a:spcBef>
                <a:spcPct val="0"/>
              </a:spcBef>
            </a:pPr>
            <a:r>
              <a:rPr lang="ja-JP" altLang="en-US" sz="2000" dirty="0">
                <a:latin typeface="+mn-ea"/>
              </a:rPr>
              <a:t>　</a:t>
            </a:r>
            <a:r>
              <a:rPr lang="ja-JP" altLang="en-US" sz="2000" dirty="0" smtClean="0">
                <a:latin typeface="+mn-ea"/>
              </a:rPr>
              <a:t> </a:t>
            </a:r>
            <a:r>
              <a:rPr lang="ja-JP" altLang="en-US" sz="2000" dirty="0" err="1" smtClean="0">
                <a:latin typeface="+mn-ea"/>
              </a:rPr>
              <a:t>づく</a:t>
            </a:r>
            <a:r>
              <a:rPr lang="ja-JP" altLang="en-US" sz="2000" b="1" dirty="0">
                <a:solidFill>
                  <a:srgbClr val="FF0000"/>
                </a:solidFill>
                <a:latin typeface="+mn-ea"/>
              </a:rPr>
              <a:t>政令で定める基準に適合</a:t>
            </a:r>
            <a:r>
              <a:rPr lang="ja-JP" altLang="en-US" sz="2000" dirty="0">
                <a:latin typeface="+mn-ea"/>
              </a:rPr>
              <a:t>していることの確認</a:t>
            </a:r>
          </a:p>
          <a:p>
            <a:pPr marL="446088" indent="-446088">
              <a:spcBef>
                <a:spcPct val="0"/>
              </a:spcBef>
            </a:pPr>
            <a:r>
              <a:rPr lang="en-US" altLang="ja-JP" sz="2000" dirty="0">
                <a:latin typeface="+mn-ea"/>
              </a:rPr>
              <a:t>(4)</a:t>
            </a:r>
            <a:r>
              <a:rPr lang="ja-JP" altLang="en-US" sz="2000" dirty="0">
                <a:latin typeface="+mn-ea"/>
              </a:rPr>
              <a:t>その他厚生労働省令で定める職務</a:t>
            </a:r>
          </a:p>
          <a:p>
            <a:pPr>
              <a:spcBef>
                <a:spcPct val="0"/>
              </a:spcBef>
            </a:pPr>
            <a:endParaRPr lang="ja-JP" altLang="en-US" sz="2000" dirty="0">
              <a:solidFill>
                <a:schemeClr val="bg1"/>
              </a:solidFill>
              <a:latin typeface="+mn-ea"/>
            </a:endParaRPr>
          </a:p>
          <a:p>
            <a:pPr>
              <a:spcBef>
                <a:spcPct val="0"/>
              </a:spcBef>
            </a:pPr>
            <a:r>
              <a:rPr lang="ja-JP" altLang="en-US" sz="2000" dirty="0">
                <a:latin typeface="+mn-ea"/>
              </a:rPr>
              <a:t>４　給水装置工事に従事する者は、給水装置工事主任技術者が</a:t>
            </a:r>
            <a:r>
              <a:rPr lang="ja-JP" altLang="en-US" sz="2000" b="1" dirty="0">
                <a:solidFill>
                  <a:srgbClr val="FF0000"/>
                </a:solidFill>
                <a:latin typeface="+mn-ea"/>
              </a:rPr>
              <a:t>その職務として行う指導</a:t>
            </a:r>
            <a:r>
              <a:rPr lang="ja-JP" altLang="en-US" sz="2000" dirty="0">
                <a:latin typeface="+mn-ea"/>
              </a:rPr>
              <a:t>に従わなければならない。</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58C686EA-8FD5-C280-174C-0C6B292D88B9}"/>
              </a:ext>
            </a:extLst>
          </p:cNvPr>
          <p:cNvSpPr txBox="1">
            <a:spLocks noChangeArrowheads="1"/>
          </p:cNvSpPr>
          <p:nvPr/>
        </p:nvSpPr>
        <p:spPr bwMode="auto">
          <a:xfrm>
            <a:off x="250825" y="188913"/>
            <a:ext cx="86423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50000"/>
              </a:spcBef>
              <a:buFontTx/>
              <a:buNone/>
            </a:pPr>
            <a:r>
              <a:rPr lang="ja-JP" altLang="en-US" sz="3600" dirty="0" smtClean="0">
                <a:latin typeface="+mn-ea"/>
                <a:ea typeface="+mn-ea"/>
              </a:rPr>
              <a:t>事業</a:t>
            </a:r>
            <a:r>
              <a:rPr lang="ja-JP" altLang="en-US" sz="3600" dirty="0">
                <a:latin typeface="+mn-ea"/>
                <a:ea typeface="+mn-ea"/>
              </a:rPr>
              <a:t>運営の基準</a:t>
            </a:r>
            <a:endParaRPr lang="ja-JP" altLang="en-US" sz="2800" dirty="0">
              <a:latin typeface="+mn-ea"/>
              <a:ea typeface="+mn-ea"/>
            </a:endParaRPr>
          </a:p>
        </p:txBody>
      </p:sp>
      <p:sp>
        <p:nvSpPr>
          <p:cNvPr id="3" name="スライド番号プレースホルダー 2"/>
          <p:cNvSpPr>
            <a:spLocks noGrp="1"/>
          </p:cNvSpPr>
          <p:nvPr>
            <p:ph type="sldNum" sz="quarter" idx="12"/>
          </p:nvPr>
        </p:nvSpPr>
        <p:spPr/>
        <p:txBody>
          <a:bodyPr/>
          <a:lstStyle/>
          <a:p>
            <a:pPr>
              <a:defRPr/>
            </a:pPr>
            <a:fld id="{352F16A3-51F0-4718-B41C-B172A3882F14}" type="slidenum">
              <a:rPr lang="ja-JP" altLang="en-US" smtClean="0"/>
              <a:pPr>
                <a:defRPr/>
              </a:pPr>
              <a:t>21</a:t>
            </a:fld>
            <a:endParaRPr lang="ja-JP" altLang="en-US" dirty="0"/>
          </a:p>
        </p:txBody>
      </p:sp>
      <p:sp>
        <p:nvSpPr>
          <p:cNvPr id="4" name="正方形/長方形 3"/>
          <p:cNvSpPr/>
          <p:nvPr/>
        </p:nvSpPr>
        <p:spPr>
          <a:xfrm>
            <a:off x="250825" y="921766"/>
            <a:ext cx="8642350" cy="3477875"/>
          </a:xfrm>
          <a:prstGeom prst="rect">
            <a:avLst/>
          </a:prstGeom>
        </p:spPr>
        <p:txBody>
          <a:bodyPr wrap="square">
            <a:spAutoFit/>
          </a:bodyPr>
          <a:lstStyle/>
          <a:p>
            <a:pPr>
              <a:spcBef>
                <a:spcPct val="0"/>
              </a:spcBef>
            </a:pPr>
            <a:r>
              <a:rPr lang="ja-JP" altLang="en-US" sz="2000" dirty="0">
                <a:latin typeface="+mn-ea"/>
              </a:rPr>
              <a:t>水道法　第２５条の８</a:t>
            </a:r>
            <a:endParaRPr lang="en-US" altLang="ja-JP" sz="2000" dirty="0">
              <a:latin typeface="+mn-ea"/>
            </a:endParaRPr>
          </a:p>
          <a:p>
            <a:pPr>
              <a:spcBef>
                <a:spcPct val="0"/>
              </a:spcBef>
            </a:pPr>
            <a:r>
              <a:rPr lang="ja-JP" altLang="en-US" sz="2000" dirty="0">
                <a:latin typeface="+mn-ea"/>
              </a:rPr>
              <a:t>    指定給水装置工事事業者は、厚生労働省令で定める給水装置工事の事業の運営に関する基準に従い、適正な給水装置工事の事業の運営に努めなければならない</a:t>
            </a:r>
            <a:r>
              <a:rPr lang="ja-JP" altLang="en-US" sz="2000" dirty="0" smtClean="0">
                <a:latin typeface="+mn-ea"/>
              </a:rPr>
              <a:t>。</a:t>
            </a:r>
            <a:endParaRPr lang="en-US" altLang="ja-JP" sz="2000" dirty="0" smtClean="0">
              <a:latin typeface="+mn-ea"/>
            </a:endParaRPr>
          </a:p>
          <a:p>
            <a:pPr>
              <a:spcBef>
                <a:spcPct val="0"/>
              </a:spcBef>
            </a:pPr>
            <a:endParaRPr lang="en-US" altLang="ja-JP" sz="2000" dirty="0">
              <a:latin typeface="+mn-ea"/>
            </a:endParaRPr>
          </a:p>
          <a:p>
            <a:pPr>
              <a:spcBef>
                <a:spcPct val="0"/>
              </a:spcBef>
            </a:pPr>
            <a:r>
              <a:rPr lang="ja-JP" altLang="en-US" sz="2000" dirty="0" smtClean="0">
                <a:latin typeface="+mn-ea"/>
              </a:rPr>
              <a:t>水道法</a:t>
            </a:r>
            <a:r>
              <a:rPr lang="ja-JP" altLang="en-US" sz="2000" dirty="0">
                <a:latin typeface="+mn-ea"/>
              </a:rPr>
              <a:t>施行規則第３６条</a:t>
            </a:r>
            <a:endParaRPr lang="en-US" altLang="ja-JP" sz="2000" dirty="0">
              <a:latin typeface="+mn-ea"/>
            </a:endParaRPr>
          </a:p>
          <a:p>
            <a:pPr>
              <a:spcBef>
                <a:spcPct val="0"/>
              </a:spcBef>
            </a:pPr>
            <a:r>
              <a:rPr lang="ja-JP" altLang="en-US" sz="2000" dirty="0">
                <a:latin typeface="+mn-ea"/>
              </a:rPr>
              <a:t>    法第２５条の８に規定する厚生労働省令で定める給水装置工事の事業運営に関する基準は次に掲げるものとする。</a:t>
            </a:r>
            <a:endParaRPr lang="en-US" altLang="ja-JP" sz="2000" dirty="0">
              <a:latin typeface="+mn-ea"/>
            </a:endParaRPr>
          </a:p>
          <a:p>
            <a:pPr marL="627063" indent="-627063">
              <a:spcBef>
                <a:spcPct val="0"/>
              </a:spcBef>
            </a:pPr>
            <a:r>
              <a:rPr lang="ja-JP" altLang="en-US" sz="2000" dirty="0" smtClean="0">
                <a:latin typeface="+mn-ea"/>
              </a:rPr>
              <a:t>一</a:t>
            </a:r>
            <a:r>
              <a:rPr lang="ja-JP" altLang="en-US" sz="2000" dirty="0">
                <a:latin typeface="+mn-ea"/>
              </a:rPr>
              <a:t>　</a:t>
            </a:r>
            <a:r>
              <a:rPr lang="ja-JP" altLang="en-US" sz="2000" b="1" dirty="0">
                <a:solidFill>
                  <a:srgbClr val="FF0000"/>
                </a:solidFill>
                <a:latin typeface="+mn-ea"/>
              </a:rPr>
              <a:t>給水装置工事ごとに</a:t>
            </a:r>
            <a:r>
              <a:rPr lang="ja-JP" altLang="en-US" sz="2000" dirty="0">
                <a:latin typeface="+mn-ea"/>
              </a:rPr>
              <a:t>、法第２５条の４第１項の規定により</a:t>
            </a:r>
            <a:r>
              <a:rPr lang="ja-JP" altLang="en-US" sz="2000" b="1" dirty="0">
                <a:solidFill>
                  <a:srgbClr val="FF0000"/>
                </a:solidFill>
                <a:latin typeface="+mn-ea"/>
              </a:rPr>
              <a:t>選任した</a:t>
            </a:r>
            <a:r>
              <a:rPr lang="ja-JP" altLang="en-US" sz="2000" b="1" dirty="0" smtClean="0">
                <a:solidFill>
                  <a:srgbClr val="FF0000"/>
                </a:solidFill>
                <a:latin typeface="+mn-ea"/>
              </a:rPr>
              <a:t>給</a:t>
            </a:r>
            <a:endParaRPr lang="en-US" altLang="ja-JP" sz="2000" b="1" dirty="0" smtClean="0">
              <a:solidFill>
                <a:srgbClr val="FF0000"/>
              </a:solidFill>
              <a:latin typeface="+mn-ea"/>
            </a:endParaRPr>
          </a:p>
          <a:p>
            <a:pPr marL="627063" indent="-627063">
              <a:spcBef>
                <a:spcPct val="0"/>
              </a:spcBef>
            </a:pPr>
            <a:r>
              <a:rPr lang="ja-JP" altLang="en-US" sz="2000" b="1" dirty="0" smtClean="0">
                <a:solidFill>
                  <a:srgbClr val="FF0000"/>
                </a:solidFill>
                <a:latin typeface="+mn-ea"/>
              </a:rPr>
              <a:t>　水</a:t>
            </a:r>
            <a:r>
              <a:rPr lang="ja-JP" altLang="en-US" sz="2000" b="1" dirty="0">
                <a:solidFill>
                  <a:srgbClr val="FF0000"/>
                </a:solidFill>
                <a:latin typeface="+mn-ea"/>
              </a:rPr>
              <a:t>装置工事主任技術者のうち</a:t>
            </a:r>
            <a:r>
              <a:rPr lang="ja-JP" altLang="en-US" sz="2000" dirty="0">
                <a:latin typeface="+mn-ea"/>
              </a:rPr>
              <a:t>から、当該工事に関して法第２５条の４</a:t>
            </a:r>
            <a:r>
              <a:rPr lang="ja-JP" altLang="en-US" sz="2000" dirty="0" smtClean="0">
                <a:latin typeface="+mn-ea"/>
              </a:rPr>
              <a:t>第</a:t>
            </a:r>
            <a:endParaRPr lang="en-US" altLang="ja-JP" sz="2000" dirty="0" smtClean="0">
              <a:latin typeface="+mn-ea"/>
            </a:endParaRPr>
          </a:p>
          <a:p>
            <a:pPr marL="627063" indent="-627063">
              <a:spcBef>
                <a:spcPct val="0"/>
              </a:spcBef>
            </a:pPr>
            <a:r>
              <a:rPr lang="ja-JP" altLang="en-US" sz="2000" dirty="0">
                <a:latin typeface="+mn-ea"/>
              </a:rPr>
              <a:t>　</a:t>
            </a:r>
            <a:r>
              <a:rPr lang="ja-JP" altLang="en-US" sz="2000" dirty="0" smtClean="0">
                <a:latin typeface="+mn-ea"/>
              </a:rPr>
              <a:t>３項</a:t>
            </a:r>
            <a:r>
              <a:rPr lang="ja-JP" altLang="en-US" sz="2000" dirty="0">
                <a:latin typeface="+mn-ea"/>
              </a:rPr>
              <a:t>各項に掲げる職務を行う者を</a:t>
            </a:r>
            <a:r>
              <a:rPr lang="ja-JP" altLang="en-US" sz="2000" b="1" dirty="0">
                <a:solidFill>
                  <a:srgbClr val="FF0000"/>
                </a:solidFill>
                <a:latin typeface="+mn-ea"/>
              </a:rPr>
              <a:t>指名</a:t>
            </a:r>
            <a:r>
              <a:rPr lang="ja-JP" altLang="en-US" sz="2000" dirty="0">
                <a:latin typeface="+mn-ea"/>
              </a:rPr>
              <a:t>すること。</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22</a:t>
            </a:fld>
            <a:endParaRPr lang="ja-JP" altLang="en-US" dirty="0"/>
          </a:p>
        </p:txBody>
      </p:sp>
      <p:sp>
        <p:nvSpPr>
          <p:cNvPr id="3" name="正方形/長方形 2"/>
          <p:cNvSpPr/>
          <p:nvPr/>
        </p:nvSpPr>
        <p:spPr>
          <a:xfrm>
            <a:off x="250825" y="914385"/>
            <a:ext cx="8642349" cy="4093428"/>
          </a:xfrm>
          <a:prstGeom prst="rect">
            <a:avLst/>
          </a:prstGeom>
        </p:spPr>
        <p:txBody>
          <a:bodyPr wrap="square">
            <a:spAutoFit/>
          </a:bodyPr>
          <a:lstStyle/>
          <a:p>
            <a:pPr marL="627063" indent="-627063">
              <a:lnSpc>
                <a:spcPct val="100000"/>
              </a:lnSpc>
              <a:spcBef>
                <a:spcPct val="0"/>
              </a:spcBef>
              <a:buNone/>
            </a:pPr>
            <a:r>
              <a:rPr lang="ja-JP" altLang="en-US" sz="2000" dirty="0">
                <a:latin typeface="+mn-ea"/>
              </a:rPr>
              <a:t>二</a:t>
            </a:r>
            <a:r>
              <a:rPr lang="ja-JP" altLang="en-US" sz="2000" dirty="0">
                <a:solidFill>
                  <a:schemeClr val="bg1"/>
                </a:solidFill>
                <a:latin typeface="+mn-ea"/>
              </a:rPr>
              <a:t>　</a:t>
            </a:r>
            <a:r>
              <a:rPr lang="ja-JP" altLang="en-US" sz="2000" b="1" dirty="0">
                <a:solidFill>
                  <a:srgbClr val="FF0000"/>
                </a:solidFill>
                <a:latin typeface="+mn-ea"/>
              </a:rPr>
              <a:t>配水管から分岐して給水管を設ける工事</a:t>
            </a:r>
            <a:r>
              <a:rPr lang="ja-JP" altLang="en-US" sz="2000" dirty="0">
                <a:latin typeface="+mn-ea"/>
              </a:rPr>
              <a:t>及び</a:t>
            </a:r>
            <a:r>
              <a:rPr lang="ja-JP" altLang="en-US" sz="2000" dirty="0" smtClean="0">
                <a:latin typeface="+mn-ea"/>
              </a:rPr>
              <a:t>給水装置</a:t>
            </a:r>
            <a:r>
              <a:rPr lang="ja-JP" altLang="en-US" sz="2000" dirty="0">
                <a:latin typeface="+mn-ea"/>
              </a:rPr>
              <a:t>の</a:t>
            </a:r>
            <a:r>
              <a:rPr lang="ja-JP" altLang="en-US" sz="2000" b="1" dirty="0">
                <a:solidFill>
                  <a:srgbClr val="FF0000"/>
                </a:solidFill>
                <a:latin typeface="+mn-ea"/>
              </a:rPr>
              <a:t>配水管への</a:t>
            </a:r>
            <a:r>
              <a:rPr lang="ja-JP" altLang="en-US" sz="2000" b="1" dirty="0" smtClean="0">
                <a:solidFill>
                  <a:srgbClr val="FF0000"/>
                </a:solidFill>
                <a:latin typeface="+mn-ea"/>
              </a:rPr>
              <a:t>取</a:t>
            </a:r>
            <a:endParaRPr lang="en-US" altLang="ja-JP" sz="2000" b="1" dirty="0" smtClean="0">
              <a:solidFill>
                <a:srgbClr val="FF0000"/>
              </a:solidFill>
              <a:latin typeface="+mn-ea"/>
            </a:endParaRPr>
          </a:p>
          <a:p>
            <a:pPr marL="627063" indent="-627063">
              <a:lnSpc>
                <a:spcPct val="100000"/>
              </a:lnSpc>
              <a:spcBef>
                <a:spcPct val="0"/>
              </a:spcBef>
              <a:buNone/>
            </a:pPr>
            <a:r>
              <a:rPr lang="ja-JP" altLang="en-US" sz="2000" b="1" dirty="0" smtClean="0">
                <a:solidFill>
                  <a:srgbClr val="FF0000"/>
                </a:solidFill>
                <a:latin typeface="+mn-ea"/>
              </a:rPr>
              <a:t>　付</a:t>
            </a:r>
            <a:r>
              <a:rPr lang="ja-JP" altLang="en-US" sz="2000" b="1" dirty="0">
                <a:solidFill>
                  <a:srgbClr val="FF0000"/>
                </a:solidFill>
                <a:latin typeface="+mn-ea"/>
              </a:rPr>
              <a:t>口から水道メーターまでの工事</a:t>
            </a:r>
            <a:r>
              <a:rPr lang="ja-JP" altLang="en-US" sz="2000" dirty="0" smtClean="0">
                <a:latin typeface="+mn-ea"/>
              </a:rPr>
              <a:t>を施行</a:t>
            </a:r>
            <a:r>
              <a:rPr lang="ja-JP" altLang="en-US" sz="2000" dirty="0">
                <a:latin typeface="+mn-ea"/>
              </a:rPr>
              <a:t>する場合において、</a:t>
            </a:r>
            <a:r>
              <a:rPr lang="ja-JP" altLang="en-US" sz="2000" dirty="0" smtClean="0">
                <a:latin typeface="+mn-ea"/>
              </a:rPr>
              <a:t>当該配水管</a:t>
            </a:r>
            <a:endParaRPr lang="en-US" altLang="ja-JP" sz="2000" dirty="0" smtClean="0">
              <a:latin typeface="+mn-ea"/>
            </a:endParaRPr>
          </a:p>
          <a:p>
            <a:pPr marL="627063" indent="-627063">
              <a:lnSpc>
                <a:spcPct val="100000"/>
              </a:lnSpc>
              <a:spcBef>
                <a:spcPct val="0"/>
              </a:spcBef>
              <a:buNone/>
            </a:pPr>
            <a:r>
              <a:rPr lang="ja-JP" altLang="en-US" sz="2000" dirty="0">
                <a:latin typeface="+mn-ea"/>
              </a:rPr>
              <a:t>　</a:t>
            </a:r>
            <a:r>
              <a:rPr lang="ja-JP" altLang="en-US" sz="2000" dirty="0" smtClean="0">
                <a:latin typeface="+mn-ea"/>
              </a:rPr>
              <a:t>及び</a:t>
            </a:r>
            <a:r>
              <a:rPr lang="ja-JP" altLang="en-US" sz="2000" b="1" dirty="0">
                <a:solidFill>
                  <a:srgbClr val="FF0000"/>
                </a:solidFill>
                <a:latin typeface="+mn-ea"/>
              </a:rPr>
              <a:t>他の</a:t>
            </a:r>
            <a:r>
              <a:rPr lang="ja-JP" altLang="en-US" sz="2000" b="1" dirty="0" smtClean="0">
                <a:solidFill>
                  <a:srgbClr val="FF0000"/>
                </a:solidFill>
                <a:latin typeface="+mn-ea"/>
              </a:rPr>
              <a:t>地下埋設物</a:t>
            </a:r>
            <a:r>
              <a:rPr lang="ja-JP" altLang="en-US" sz="2000" b="1" dirty="0">
                <a:solidFill>
                  <a:srgbClr val="FF0000"/>
                </a:solidFill>
                <a:latin typeface="+mn-ea"/>
              </a:rPr>
              <a:t>に変形、破損その他の異常を生じさせない</a:t>
            </a:r>
            <a:r>
              <a:rPr lang="ja-JP" altLang="en-US" sz="2000" b="1" dirty="0" smtClean="0">
                <a:solidFill>
                  <a:srgbClr val="FF0000"/>
                </a:solidFill>
                <a:latin typeface="+mn-ea"/>
              </a:rPr>
              <a:t>よう適切</a:t>
            </a:r>
            <a:endParaRPr lang="en-US" altLang="ja-JP" sz="2000" b="1" dirty="0" smtClean="0">
              <a:solidFill>
                <a:srgbClr val="FF0000"/>
              </a:solidFill>
              <a:latin typeface="+mn-ea"/>
            </a:endParaRPr>
          </a:p>
          <a:p>
            <a:pPr marL="627063" indent="-627063">
              <a:lnSpc>
                <a:spcPct val="100000"/>
              </a:lnSpc>
              <a:spcBef>
                <a:spcPct val="0"/>
              </a:spcBef>
              <a:buNone/>
            </a:pPr>
            <a:r>
              <a:rPr lang="ja-JP" altLang="en-US" sz="2000" b="1" dirty="0">
                <a:solidFill>
                  <a:srgbClr val="FF0000"/>
                </a:solidFill>
                <a:latin typeface="+mn-ea"/>
              </a:rPr>
              <a:t>　</a:t>
            </a:r>
            <a:r>
              <a:rPr lang="ja-JP" altLang="en-US" sz="2000" b="1" dirty="0" smtClean="0">
                <a:solidFill>
                  <a:srgbClr val="FF0000"/>
                </a:solidFill>
                <a:latin typeface="+mn-ea"/>
              </a:rPr>
              <a:t>に作業</a:t>
            </a:r>
            <a:r>
              <a:rPr lang="ja-JP" altLang="en-US" sz="2000" b="1" dirty="0">
                <a:solidFill>
                  <a:srgbClr val="FF0000"/>
                </a:solidFill>
                <a:latin typeface="+mn-ea"/>
              </a:rPr>
              <a:t>を行うことができる技能を有する者を</a:t>
            </a:r>
            <a:r>
              <a:rPr lang="ja-JP" altLang="en-US" sz="2000" b="1" dirty="0" smtClean="0">
                <a:solidFill>
                  <a:srgbClr val="FF0000"/>
                </a:solidFill>
                <a:latin typeface="+mn-ea"/>
              </a:rPr>
              <a:t>従事させ</a:t>
            </a:r>
            <a:r>
              <a:rPr lang="ja-JP" altLang="en-US" sz="2000" dirty="0">
                <a:latin typeface="+mn-ea"/>
              </a:rPr>
              <a:t>、又はその者に</a:t>
            </a:r>
            <a:r>
              <a:rPr lang="ja-JP" altLang="en-US" sz="2000" dirty="0" smtClean="0">
                <a:latin typeface="+mn-ea"/>
              </a:rPr>
              <a:t>当</a:t>
            </a:r>
            <a:endParaRPr lang="en-US" altLang="ja-JP" sz="2000" dirty="0" smtClean="0">
              <a:latin typeface="+mn-ea"/>
            </a:endParaRPr>
          </a:p>
          <a:p>
            <a:pPr marL="627063" indent="-627063">
              <a:lnSpc>
                <a:spcPct val="100000"/>
              </a:lnSpc>
              <a:spcBef>
                <a:spcPct val="0"/>
              </a:spcBef>
              <a:buNone/>
            </a:pPr>
            <a:r>
              <a:rPr lang="ja-JP" altLang="en-US" sz="2000" dirty="0" smtClean="0">
                <a:latin typeface="+mn-ea"/>
              </a:rPr>
              <a:t>　該工事に</a:t>
            </a:r>
            <a:r>
              <a:rPr lang="ja-JP" altLang="en-US" sz="2000" dirty="0">
                <a:latin typeface="+mn-ea"/>
              </a:rPr>
              <a:t>従事する他の者を</a:t>
            </a:r>
            <a:r>
              <a:rPr lang="ja-JP" altLang="en-US" sz="2000" dirty="0" smtClean="0">
                <a:latin typeface="+mn-ea"/>
              </a:rPr>
              <a:t>実施に</a:t>
            </a:r>
            <a:r>
              <a:rPr lang="ja-JP" altLang="en-US" sz="2000" b="1" dirty="0">
                <a:solidFill>
                  <a:srgbClr val="FF0000"/>
                </a:solidFill>
                <a:latin typeface="+mn-ea"/>
              </a:rPr>
              <a:t>監督させる</a:t>
            </a:r>
            <a:r>
              <a:rPr lang="ja-JP" altLang="en-US" sz="2000" dirty="0">
                <a:latin typeface="+mn-ea"/>
              </a:rPr>
              <a:t>こと</a:t>
            </a:r>
            <a:r>
              <a:rPr lang="ja-JP" altLang="en-US" sz="2000" dirty="0" smtClean="0">
                <a:latin typeface="+mn-ea"/>
              </a:rPr>
              <a:t>。</a:t>
            </a:r>
            <a:endParaRPr lang="en-US" altLang="ja-JP" sz="2000" dirty="0" smtClean="0">
              <a:latin typeface="+mn-ea"/>
            </a:endParaRPr>
          </a:p>
          <a:p>
            <a:pPr marL="627063" indent="-627063">
              <a:lnSpc>
                <a:spcPct val="100000"/>
              </a:lnSpc>
              <a:spcBef>
                <a:spcPct val="0"/>
              </a:spcBef>
              <a:buNone/>
            </a:pPr>
            <a:endParaRPr lang="ja-JP" altLang="en-US" sz="2000" dirty="0">
              <a:latin typeface="+mn-ea"/>
            </a:endParaRPr>
          </a:p>
          <a:p>
            <a:pPr marL="627063" indent="-627063">
              <a:spcBef>
                <a:spcPct val="0"/>
              </a:spcBef>
            </a:pPr>
            <a:r>
              <a:rPr lang="ja-JP" altLang="en-US" sz="2000" dirty="0">
                <a:latin typeface="+mn-ea"/>
              </a:rPr>
              <a:t>三　水道事業者の給水区域において前号に掲げる工事を施行するときは</a:t>
            </a:r>
            <a:r>
              <a:rPr lang="ja-JP" altLang="en-US" sz="2000" dirty="0" smtClean="0">
                <a:latin typeface="+mn-ea"/>
              </a:rPr>
              <a:t>、</a:t>
            </a:r>
            <a:endParaRPr lang="en-US" altLang="ja-JP" sz="2000" dirty="0" smtClean="0">
              <a:latin typeface="+mn-ea"/>
            </a:endParaRPr>
          </a:p>
          <a:p>
            <a:pPr marL="627063" indent="-627063">
              <a:spcBef>
                <a:spcPct val="0"/>
              </a:spcBef>
            </a:pPr>
            <a:r>
              <a:rPr lang="ja-JP" altLang="en-US" sz="2000" b="1" dirty="0" smtClean="0">
                <a:solidFill>
                  <a:srgbClr val="FF0000"/>
                </a:solidFill>
                <a:latin typeface="+mn-ea"/>
              </a:rPr>
              <a:t>　あらかじめ</a:t>
            </a:r>
            <a:r>
              <a:rPr lang="ja-JP" altLang="en-US" sz="2000" b="1" dirty="0">
                <a:solidFill>
                  <a:srgbClr val="FF0000"/>
                </a:solidFill>
                <a:latin typeface="+mn-ea"/>
              </a:rPr>
              <a:t>当該水道事業者の承認を受けた工法、工期その他の工事上</a:t>
            </a:r>
            <a:r>
              <a:rPr lang="ja-JP" altLang="en-US" sz="2000" b="1" dirty="0" smtClean="0">
                <a:solidFill>
                  <a:srgbClr val="FF0000"/>
                </a:solidFill>
                <a:latin typeface="+mn-ea"/>
              </a:rPr>
              <a:t>の</a:t>
            </a:r>
            <a:endParaRPr lang="en-US" altLang="ja-JP" sz="2000" b="1" dirty="0" smtClean="0">
              <a:solidFill>
                <a:srgbClr val="FF0000"/>
              </a:solidFill>
              <a:latin typeface="+mn-ea"/>
            </a:endParaRPr>
          </a:p>
          <a:p>
            <a:pPr marL="627063" indent="-627063">
              <a:spcBef>
                <a:spcPct val="0"/>
              </a:spcBef>
            </a:pPr>
            <a:r>
              <a:rPr lang="ja-JP" altLang="en-US" sz="2000" b="1" dirty="0">
                <a:solidFill>
                  <a:srgbClr val="FF0000"/>
                </a:solidFill>
                <a:latin typeface="+mn-ea"/>
              </a:rPr>
              <a:t>　</a:t>
            </a:r>
            <a:r>
              <a:rPr lang="ja-JP" altLang="en-US" sz="2000" b="1" dirty="0" smtClean="0">
                <a:solidFill>
                  <a:srgbClr val="FF0000"/>
                </a:solidFill>
                <a:latin typeface="+mn-ea"/>
              </a:rPr>
              <a:t>条件</a:t>
            </a:r>
            <a:r>
              <a:rPr lang="ja-JP" altLang="en-US" sz="2000" b="1" dirty="0">
                <a:solidFill>
                  <a:srgbClr val="FF0000"/>
                </a:solidFill>
                <a:latin typeface="+mn-ea"/>
              </a:rPr>
              <a:t>に適合する</a:t>
            </a:r>
            <a:r>
              <a:rPr lang="ja-JP" altLang="en-US" sz="2000" dirty="0">
                <a:latin typeface="+mn-ea"/>
              </a:rPr>
              <a:t>よう当該工事を施行すること</a:t>
            </a:r>
            <a:r>
              <a:rPr lang="ja-JP" altLang="en-US" sz="2000" dirty="0" smtClean="0">
                <a:latin typeface="+mn-ea"/>
              </a:rPr>
              <a:t>。</a:t>
            </a:r>
            <a:endParaRPr lang="en-US" altLang="ja-JP" sz="2000" dirty="0" smtClean="0">
              <a:latin typeface="+mn-ea"/>
            </a:endParaRPr>
          </a:p>
          <a:p>
            <a:pPr marL="627063" indent="-627063">
              <a:spcBef>
                <a:spcPct val="0"/>
              </a:spcBef>
            </a:pPr>
            <a:endParaRPr lang="en-US" altLang="ja-JP" sz="2000" dirty="0">
              <a:latin typeface="+mn-ea"/>
            </a:endParaRPr>
          </a:p>
          <a:p>
            <a:pPr marL="627063" lvl="0" indent="-627063">
              <a:spcBef>
                <a:spcPct val="0"/>
              </a:spcBef>
              <a:defRPr/>
            </a:pPr>
            <a:r>
              <a:rPr lang="ja-JP" altLang="en-US" sz="2000" dirty="0">
                <a:latin typeface="+mn-ea"/>
              </a:rPr>
              <a:t>四　</a:t>
            </a:r>
            <a:r>
              <a:rPr lang="ja-JP" altLang="en-US" sz="2000" b="1" dirty="0">
                <a:solidFill>
                  <a:srgbClr val="FF0000"/>
                </a:solidFill>
                <a:latin typeface="+mn-ea"/>
              </a:rPr>
              <a:t>給水装置工事主任技術者</a:t>
            </a:r>
            <a:r>
              <a:rPr lang="ja-JP" altLang="en-US" sz="2000" dirty="0">
                <a:latin typeface="+mn-ea"/>
              </a:rPr>
              <a:t>及び</a:t>
            </a:r>
            <a:r>
              <a:rPr lang="ja-JP" altLang="en-US" sz="2000" b="1" dirty="0">
                <a:solidFill>
                  <a:srgbClr val="FF0000"/>
                </a:solidFill>
                <a:latin typeface="+mn-ea"/>
              </a:rPr>
              <a:t>その他の給水装置</a:t>
            </a:r>
            <a:r>
              <a:rPr lang="ja-JP" altLang="en-US" sz="2000" b="1" dirty="0" smtClean="0">
                <a:solidFill>
                  <a:srgbClr val="FF0000"/>
                </a:solidFill>
                <a:latin typeface="+mn-ea"/>
              </a:rPr>
              <a:t>工事に</a:t>
            </a:r>
            <a:r>
              <a:rPr lang="ja-JP" altLang="en-US" sz="2000" b="1" dirty="0">
                <a:solidFill>
                  <a:srgbClr val="FF0000"/>
                </a:solidFill>
                <a:latin typeface="+mn-ea"/>
              </a:rPr>
              <a:t>従事する者</a:t>
            </a:r>
            <a:r>
              <a:rPr lang="ja-JP" altLang="en-US" sz="2000" dirty="0">
                <a:latin typeface="+mn-ea"/>
              </a:rPr>
              <a:t>の</a:t>
            </a:r>
            <a:r>
              <a:rPr lang="ja-JP" altLang="en-US" sz="2000" dirty="0" smtClean="0">
                <a:latin typeface="+mn-ea"/>
              </a:rPr>
              <a:t>給</a:t>
            </a:r>
            <a:endParaRPr lang="en-US" altLang="ja-JP" sz="2000" dirty="0" smtClean="0">
              <a:latin typeface="+mn-ea"/>
            </a:endParaRPr>
          </a:p>
          <a:p>
            <a:pPr marL="627063" lvl="0" indent="-627063">
              <a:spcBef>
                <a:spcPct val="0"/>
              </a:spcBef>
              <a:defRPr/>
            </a:pPr>
            <a:r>
              <a:rPr lang="ja-JP" altLang="en-US" sz="2000" dirty="0" smtClean="0">
                <a:latin typeface="+mn-ea"/>
              </a:rPr>
              <a:t>　水</a:t>
            </a:r>
            <a:r>
              <a:rPr lang="ja-JP" altLang="en-US" sz="2000" dirty="0">
                <a:latin typeface="+mn-ea"/>
              </a:rPr>
              <a:t>装置工事の</a:t>
            </a:r>
            <a:r>
              <a:rPr lang="ja-JP" altLang="en-US" sz="2000" b="1" dirty="0">
                <a:solidFill>
                  <a:srgbClr val="FF0000"/>
                </a:solidFill>
                <a:latin typeface="+mn-ea"/>
              </a:rPr>
              <a:t>施工技術の向上の</a:t>
            </a:r>
            <a:r>
              <a:rPr lang="ja-JP" altLang="en-US" sz="2000" b="1" dirty="0" smtClean="0">
                <a:solidFill>
                  <a:srgbClr val="FF0000"/>
                </a:solidFill>
                <a:latin typeface="+mn-ea"/>
              </a:rPr>
              <a:t>ために</a:t>
            </a:r>
            <a:r>
              <a:rPr lang="ja-JP" altLang="en-US" sz="2000" b="1" dirty="0">
                <a:solidFill>
                  <a:srgbClr val="FF0000"/>
                </a:solidFill>
                <a:latin typeface="+mn-ea"/>
              </a:rPr>
              <a:t>、研修の機会を確保</a:t>
            </a:r>
            <a:r>
              <a:rPr lang="ja-JP" altLang="en-US" sz="2000" dirty="0">
                <a:latin typeface="+mn-ea"/>
              </a:rPr>
              <a:t>するよう</a:t>
            </a:r>
            <a:r>
              <a:rPr lang="ja-JP" altLang="en-US" sz="2000" dirty="0" smtClean="0">
                <a:latin typeface="+mn-ea"/>
              </a:rPr>
              <a:t>努め</a:t>
            </a:r>
            <a:endParaRPr lang="en-US" altLang="ja-JP" sz="2000" dirty="0" smtClean="0">
              <a:latin typeface="+mn-ea"/>
            </a:endParaRPr>
          </a:p>
          <a:p>
            <a:pPr marL="627063" lvl="0" indent="-627063">
              <a:spcBef>
                <a:spcPct val="0"/>
              </a:spcBef>
              <a:defRPr/>
            </a:pPr>
            <a:r>
              <a:rPr lang="ja-JP" altLang="en-US" sz="2000" dirty="0" smtClean="0">
                <a:latin typeface="+mn-ea"/>
              </a:rPr>
              <a:t>　ること</a:t>
            </a:r>
            <a:r>
              <a:rPr lang="ja-JP" altLang="en-US" sz="2000" dirty="0">
                <a:latin typeface="+mn-ea"/>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23</a:t>
            </a:fld>
            <a:endParaRPr lang="ja-JP" altLang="en-US" dirty="0"/>
          </a:p>
        </p:txBody>
      </p:sp>
      <p:sp>
        <p:nvSpPr>
          <p:cNvPr id="3" name="正方形/長方形 2"/>
          <p:cNvSpPr/>
          <p:nvPr/>
        </p:nvSpPr>
        <p:spPr>
          <a:xfrm>
            <a:off x="250825" y="915524"/>
            <a:ext cx="8642350" cy="4708981"/>
          </a:xfrm>
          <a:prstGeom prst="rect">
            <a:avLst/>
          </a:prstGeom>
        </p:spPr>
        <p:txBody>
          <a:bodyPr wrap="square">
            <a:spAutoFit/>
          </a:bodyPr>
          <a:lstStyle/>
          <a:p>
            <a:pPr>
              <a:spcBef>
                <a:spcPct val="0"/>
              </a:spcBef>
            </a:pPr>
            <a:r>
              <a:rPr lang="ja-JP" altLang="en-US" sz="2000" dirty="0">
                <a:latin typeface="+mn-ea"/>
              </a:rPr>
              <a:t>五　次に掲げる行為を行わないこと。</a:t>
            </a:r>
          </a:p>
          <a:p>
            <a:pPr marL="1077913" indent="-722313">
              <a:spcBef>
                <a:spcPct val="0"/>
              </a:spcBef>
            </a:pPr>
            <a:r>
              <a:rPr lang="ja-JP" altLang="en-US" sz="2000" dirty="0">
                <a:latin typeface="+mn-ea"/>
              </a:rPr>
              <a:t>イ　令第６条に規定する</a:t>
            </a:r>
            <a:r>
              <a:rPr lang="ja-JP" altLang="en-US" sz="2000" b="1" dirty="0">
                <a:solidFill>
                  <a:srgbClr val="FF0000"/>
                </a:solidFill>
                <a:latin typeface="+mn-ea"/>
              </a:rPr>
              <a:t>基準に適合しない給水装置</a:t>
            </a:r>
            <a:r>
              <a:rPr lang="ja-JP" altLang="en-US" sz="2000" dirty="0">
                <a:latin typeface="+mn-ea"/>
              </a:rPr>
              <a:t>を設置すること。</a:t>
            </a:r>
          </a:p>
          <a:p>
            <a:pPr marL="1077913" indent="-722313">
              <a:spcBef>
                <a:spcPct val="0"/>
              </a:spcBef>
            </a:pPr>
            <a:r>
              <a:rPr lang="ja-JP" altLang="en-US" sz="2000" dirty="0">
                <a:latin typeface="+mn-ea"/>
              </a:rPr>
              <a:t>ロ　給水管及び給水用具の切断、加工、接合等に</a:t>
            </a:r>
            <a:r>
              <a:rPr lang="ja-JP" altLang="en-US" sz="2000" b="1" dirty="0">
                <a:solidFill>
                  <a:srgbClr val="FF0000"/>
                </a:solidFill>
                <a:latin typeface="+mn-ea"/>
              </a:rPr>
              <a:t>適さない機械器具</a:t>
            </a:r>
            <a:r>
              <a:rPr lang="ja-JP" altLang="en-US" sz="2000" b="1" dirty="0" smtClean="0">
                <a:solidFill>
                  <a:srgbClr val="FF0000"/>
                </a:solidFill>
                <a:latin typeface="+mn-ea"/>
              </a:rPr>
              <a:t>を</a:t>
            </a:r>
            <a:endParaRPr lang="en-US" altLang="ja-JP" sz="2000" b="1" dirty="0" smtClean="0">
              <a:solidFill>
                <a:srgbClr val="FF0000"/>
              </a:solidFill>
              <a:latin typeface="+mn-ea"/>
            </a:endParaRPr>
          </a:p>
          <a:p>
            <a:pPr marL="1077913" indent="-722313">
              <a:spcBef>
                <a:spcPct val="0"/>
              </a:spcBef>
            </a:pPr>
            <a:r>
              <a:rPr lang="en-US" altLang="ja-JP" sz="2000" b="1" dirty="0">
                <a:solidFill>
                  <a:srgbClr val="FF0000"/>
                </a:solidFill>
                <a:latin typeface="+mn-ea"/>
              </a:rPr>
              <a:t> </a:t>
            </a:r>
            <a:r>
              <a:rPr lang="en-US" altLang="ja-JP" sz="2000" b="1" dirty="0" smtClean="0">
                <a:solidFill>
                  <a:srgbClr val="FF0000"/>
                </a:solidFill>
                <a:latin typeface="+mn-ea"/>
              </a:rPr>
              <a:t>      </a:t>
            </a:r>
            <a:r>
              <a:rPr lang="ja-JP" altLang="en-US" sz="2000" b="1" dirty="0" smtClean="0">
                <a:solidFill>
                  <a:srgbClr val="FF0000"/>
                </a:solidFill>
                <a:latin typeface="+mn-ea"/>
              </a:rPr>
              <a:t>使用</a:t>
            </a:r>
            <a:r>
              <a:rPr lang="ja-JP" altLang="en-US" sz="2000" dirty="0">
                <a:latin typeface="+mn-ea"/>
              </a:rPr>
              <a:t>すること</a:t>
            </a:r>
            <a:r>
              <a:rPr lang="ja-JP" altLang="en-US" sz="2000" dirty="0" smtClean="0">
                <a:latin typeface="+mn-ea"/>
              </a:rPr>
              <a:t>。</a:t>
            </a:r>
            <a:endParaRPr lang="en-US" altLang="ja-JP" sz="2000" dirty="0" smtClean="0">
              <a:latin typeface="+mn-ea"/>
            </a:endParaRPr>
          </a:p>
          <a:p>
            <a:pPr marL="1077913" indent="-722313">
              <a:spcBef>
                <a:spcPct val="0"/>
              </a:spcBef>
            </a:pPr>
            <a:endParaRPr lang="en-US" altLang="ja-JP" sz="2000" dirty="0">
              <a:latin typeface="+mn-ea"/>
            </a:endParaRPr>
          </a:p>
          <a:p>
            <a:pPr>
              <a:spcBef>
                <a:spcPct val="0"/>
              </a:spcBef>
            </a:pPr>
            <a:r>
              <a:rPr lang="ja-JP" altLang="en-US" sz="2000" dirty="0">
                <a:latin typeface="+mn-ea"/>
              </a:rPr>
              <a:t>六　施工した</a:t>
            </a:r>
            <a:r>
              <a:rPr lang="ja-JP" altLang="en-US" sz="2000" b="1" dirty="0">
                <a:solidFill>
                  <a:srgbClr val="FF0000"/>
                </a:solidFill>
                <a:latin typeface="+mn-ea"/>
              </a:rPr>
              <a:t>給水装置工事ごと</a:t>
            </a:r>
            <a:r>
              <a:rPr lang="ja-JP" altLang="en-US" sz="2000" dirty="0">
                <a:latin typeface="+mn-ea"/>
              </a:rPr>
              <a:t>に、第１号の規定に</a:t>
            </a:r>
            <a:r>
              <a:rPr lang="ja-JP" altLang="en-US" sz="2000" dirty="0" smtClean="0">
                <a:latin typeface="+mn-ea"/>
              </a:rPr>
              <a:t>より指名</a:t>
            </a:r>
            <a:r>
              <a:rPr lang="ja-JP" altLang="en-US" sz="2000" dirty="0">
                <a:latin typeface="+mn-ea"/>
              </a:rPr>
              <a:t>した</a:t>
            </a:r>
            <a:r>
              <a:rPr lang="ja-JP" altLang="en-US" sz="2000" b="1" dirty="0">
                <a:solidFill>
                  <a:srgbClr val="FF0000"/>
                </a:solidFill>
                <a:latin typeface="+mn-ea"/>
              </a:rPr>
              <a:t>給水装置主任技術者に次の各号に掲げる</a:t>
            </a:r>
            <a:r>
              <a:rPr lang="ja-JP" altLang="en-US" sz="2000" b="1" dirty="0" smtClean="0">
                <a:solidFill>
                  <a:srgbClr val="FF0000"/>
                </a:solidFill>
                <a:latin typeface="+mn-ea"/>
              </a:rPr>
              <a:t>事項に</a:t>
            </a:r>
            <a:r>
              <a:rPr lang="ja-JP" altLang="en-US" sz="2000" b="1" dirty="0">
                <a:solidFill>
                  <a:srgbClr val="FF0000"/>
                </a:solidFill>
                <a:latin typeface="+mn-ea"/>
              </a:rPr>
              <a:t>関する記録を作成</a:t>
            </a:r>
            <a:r>
              <a:rPr lang="ja-JP" altLang="en-US" sz="2000" dirty="0">
                <a:latin typeface="+mn-ea"/>
              </a:rPr>
              <a:t>させ、当該記録をその作成の日</a:t>
            </a:r>
            <a:r>
              <a:rPr lang="ja-JP" altLang="en-US" sz="2000" dirty="0" smtClean="0">
                <a:latin typeface="+mn-ea"/>
              </a:rPr>
              <a:t>から</a:t>
            </a:r>
            <a:r>
              <a:rPr lang="ja-JP" altLang="en-US" sz="2000" b="1" dirty="0">
                <a:solidFill>
                  <a:srgbClr val="FF0000"/>
                </a:solidFill>
                <a:latin typeface="+mn-ea"/>
              </a:rPr>
              <a:t>３年間保存</a:t>
            </a:r>
            <a:r>
              <a:rPr lang="ja-JP" altLang="en-US" sz="2000" dirty="0">
                <a:latin typeface="+mn-ea"/>
              </a:rPr>
              <a:t>すること。</a:t>
            </a:r>
          </a:p>
          <a:p>
            <a:pPr marL="1077913" indent="-722313">
              <a:spcBef>
                <a:spcPct val="0"/>
              </a:spcBef>
            </a:pPr>
            <a:r>
              <a:rPr lang="ja-JP" altLang="en-US" sz="2000" dirty="0">
                <a:latin typeface="+mn-ea"/>
              </a:rPr>
              <a:t>イ　施主の氏名又は名称</a:t>
            </a:r>
          </a:p>
          <a:p>
            <a:pPr marL="1077913" indent="-722313">
              <a:spcBef>
                <a:spcPct val="0"/>
              </a:spcBef>
            </a:pPr>
            <a:r>
              <a:rPr lang="ja-JP" altLang="en-US" sz="2000" dirty="0">
                <a:latin typeface="+mn-ea"/>
              </a:rPr>
              <a:t>ロ　施行の場所</a:t>
            </a:r>
          </a:p>
          <a:p>
            <a:pPr marL="1077913" indent="-722313">
              <a:spcBef>
                <a:spcPct val="0"/>
              </a:spcBef>
            </a:pPr>
            <a:r>
              <a:rPr lang="ja-JP" altLang="en-US" sz="2000" dirty="0">
                <a:latin typeface="+mn-ea"/>
              </a:rPr>
              <a:t>ハ　施行完了月日</a:t>
            </a:r>
          </a:p>
          <a:p>
            <a:pPr marL="1077913" indent="-722313">
              <a:spcBef>
                <a:spcPct val="0"/>
              </a:spcBef>
            </a:pPr>
            <a:r>
              <a:rPr lang="ja-JP" altLang="en-US" sz="2000" dirty="0">
                <a:latin typeface="+mn-ea"/>
              </a:rPr>
              <a:t>二　給水装置工事主任技術者の氏名</a:t>
            </a:r>
          </a:p>
          <a:p>
            <a:pPr marL="1077913" indent="-722313">
              <a:spcBef>
                <a:spcPct val="0"/>
              </a:spcBef>
            </a:pPr>
            <a:r>
              <a:rPr lang="ja-JP" altLang="en-US" sz="2000" dirty="0">
                <a:latin typeface="+mn-ea"/>
              </a:rPr>
              <a:t>ホ　竣工図</a:t>
            </a:r>
          </a:p>
          <a:p>
            <a:pPr marL="1077913" indent="-722313">
              <a:spcBef>
                <a:spcPct val="0"/>
              </a:spcBef>
            </a:pPr>
            <a:r>
              <a:rPr lang="ja-JP" altLang="en-US" sz="2000" dirty="0">
                <a:latin typeface="+mn-ea"/>
              </a:rPr>
              <a:t>へ　給水装置工事に使用した給水管及び給水用具に関する事項</a:t>
            </a:r>
            <a:endParaRPr lang="en-US" altLang="ja-JP" sz="2000" dirty="0">
              <a:latin typeface="+mn-ea"/>
            </a:endParaRPr>
          </a:p>
          <a:p>
            <a:pPr marL="1077913" indent="-722313">
              <a:spcBef>
                <a:spcPct val="0"/>
              </a:spcBef>
            </a:pPr>
            <a:r>
              <a:rPr lang="ja-JP" altLang="en-US" sz="2000" dirty="0">
                <a:latin typeface="+mn-ea"/>
              </a:rPr>
              <a:t>ト　法２５条の４第３項第３号の確認方法及びその結果</a:t>
            </a:r>
          </a:p>
        </p:txBody>
      </p:sp>
    </p:spTree>
    <p:extLst>
      <p:ext uri="{BB962C8B-B14F-4D97-AF65-F5344CB8AC3E}">
        <p14:creationId xmlns:p14="http://schemas.microsoft.com/office/powerpoint/2010/main" val="37441653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AutoShape 3">
            <a:extLst>
              <a:ext uri="{FF2B5EF4-FFF2-40B4-BE49-F238E27FC236}">
                <a16:creationId xmlns:a16="http://schemas.microsoft.com/office/drawing/2014/main" id="{A8AD4AF1-A7A2-0ECA-1B92-B97C87C545DA}"/>
              </a:ext>
            </a:extLst>
          </p:cNvPr>
          <p:cNvSpPr>
            <a:spLocks noChangeArrowheads="1"/>
          </p:cNvSpPr>
          <p:nvPr/>
        </p:nvSpPr>
        <p:spPr bwMode="auto">
          <a:xfrm>
            <a:off x="258382" y="916610"/>
            <a:ext cx="8633628" cy="1804749"/>
          </a:xfrm>
          <a:prstGeom prst="flowChartAlternateProcess">
            <a:avLst/>
          </a:prstGeom>
          <a:noFill/>
          <a:ln w="28575" algn="ctr">
            <a:solidFill>
              <a:schemeClr val="bg1"/>
            </a:solidFill>
            <a:miter lim="800000"/>
            <a:headEnd/>
            <a:tailEnd/>
          </a:ln>
          <a:effectLst/>
          <a:extLst/>
        </p:spPr>
        <p:txBody>
          <a:bodyPr wrap="square" anchor="ctr">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2000" dirty="0">
                <a:latin typeface="+mn-ea"/>
                <a:ea typeface="+mn-ea"/>
              </a:rPr>
              <a:t>第２５条の９</a:t>
            </a:r>
          </a:p>
          <a:p>
            <a:pPr eaLnBrk="1" hangingPunct="1">
              <a:lnSpc>
                <a:spcPct val="100000"/>
              </a:lnSpc>
              <a:spcBef>
                <a:spcPct val="0"/>
              </a:spcBef>
              <a:buFontTx/>
              <a:buNone/>
            </a:pPr>
            <a:r>
              <a:rPr lang="ja-JP" altLang="en-US" sz="2000" dirty="0">
                <a:latin typeface="+mn-ea"/>
                <a:ea typeface="+mn-ea"/>
              </a:rPr>
              <a:t>　水道事業者は、第１７条第１項の規定による給水装置の検査を行うときは、当該給水装置に係る給水装置工事を</a:t>
            </a:r>
            <a:r>
              <a:rPr lang="ja-JP" altLang="en-US" sz="2000" b="1" dirty="0">
                <a:solidFill>
                  <a:srgbClr val="FF0000"/>
                </a:solidFill>
                <a:latin typeface="+mn-ea"/>
                <a:ea typeface="+mn-ea"/>
              </a:rPr>
              <a:t>施行した指定給水装置工事事業者に対し</a:t>
            </a:r>
            <a:r>
              <a:rPr lang="ja-JP" altLang="en-US" sz="2000" dirty="0">
                <a:latin typeface="+mn-ea"/>
                <a:ea typeface="+mn-ea"/>
              </a:rPr>
              <a:t>、当該給水装置を施行した事業所に係る</a:t>
            </a:r>
            <a:r>
              <a:rPr lang="ja-JP" altLang="en-US" sz="2000" b="1" dirty="0">
                <a:solidFill>
                  <a:srgbClr val="FF0000"/>
                </a:solidFill>
                <a:latin typeface="+mn-ea"/>
                <a:ea typeface="+mn-ea"/>
              </a:rPr>
              <a:t>給水装置工事主任技術者を検査に立ち会わせる</a:t>
            </a:r>
            <a:r>
              <a:rPr lang="ja-JP" altLang="en-US" sz="2000" dirty="0">
                <a:latin typeface="+mn-ea"/>
                <a:ea typeface="+mn-ea"/>
              </a:rPr>
              <a:t>ことを求めることができる。</a:t>
            </a:r>
          </a:p>
        </p:txBody>
      </p:sp>
      <p:sp>
        <p:nvSpPr>
          <p:cNvPr id="202755" name="Text Box 6">
            <a:extLst>
              <a:ext uri="{FF2B5EF4-FFF2-40B4-BE49-F238E27FC236}">
                <a16:creationId xmlns:a16="http://schemas.microsoft.com/office/drawing/2014/main" id="{917C09A3-69BF-EA2D-5C09-850782AB3C25}"/>
              </a:ext>
            </a:extLst>
          </p:cNvPr>
          <p:cNvSpPr txBox="1">
            <a:spLocks noChangeArrowheads="1"/>
          </p:cNvSpPr>
          <p:nvPr/>
        </p:nvSpPr>
        <p:spPr bwMode="auto">
          <a:xfrm>
            <a:off x="259451" y="200208"/>
            <a:ext cx="863372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50000"/>
              </a:spcBef>
              <a:buFontTx/>
              <a:buNone/>
            </a:pPr>
            <a:r>
              <a:rPr lang="ja-JP" altLang="en-US" sz="3600" dirty="0" smtClean="0">
                <a:latin typeface="+mn-ea"/>
                <a:ea typeface="+mn-ea"/>
              </a:rPr>
              <a:t>給水</a:t>
            </a:r>
            <a:r>
              <a:rPr lang="ja-JP" altLang="en-US" sz="3600" dirty="0">
                <a:latin typeface="+mn-ea"/>
                <a:ea typeface="+mn-ea"/>
              </a:rPr>
              <a:t>装置工事主任技術者の立会い</a:t>
            </a:r>
            <a:endParaRPr lang="ja-JP" altLang="en-US" sz="3200" dirty="0">
              <a:latin typeface="+mn-ea"/>
              <a:ea typeface="+mn-ea"/>
            </a:endParaRPr>
          </a:p>
        </p:txBody>
      </p:sp>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24</a:t>
            </a:fld>
            <a:endParaRPr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Text Box 5">
            <a:extLst>
              <a:ext uri="{FF2B5EF4-FFF2-40B4-BE49-F238E27FC236}">
                <a16:creationId xmlns:a16="http://schemas.microsoft.com/office/drawing/2014/main" id="{4D07FC90-AA62-EE19-77A3-D2FB2F5EA430}"/>
              </a:ext>
            </a:extLst>
          </p:cNvPr>
          <p:cNvSpPr txBox="1">
            <a:spLocks noChangeArrowheads="1"/>
          </p:cNvSpPr>
          <p:nvPr/>
        </p:nvSpPr>
        <p:spPr bwMode="auto">
          <a:xfrm>
            <a:off x="250825" y="188913"/>
            <a:ext cx="86423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50000"/>
              </a:spcBef>
              <a:buFontTx/>
              <a:buNone/>
            </a:pPr>
            <a:r>
              <a:rPr lang="ja-JP" altLang="en-US" sz="3600" dirty="0" smtClean="0">
                <a:latin typeface="+mn-ea"/>
                <a:ea typeface="+mn-ea"/>
              </a:rPr>
              <a:t>指定</a:t>
            </a:r>
            <a:r>
              <a:rPr lang="ja-JP" altLang="en-US" sz="3600" dirty="0">
                <a:latin typeface="+mn-ea"/>
                <a:ea typeface="+mn-ea"/>
              </a:rPr>
              <a:t>の取消し</a:t>
            </a:r>
            <a:endParaRPr lang="ja-JP" altLang="en-US" sz="2800" dirty="0">
              <a:latin typeface="+mn-ea"/>
              <a:ea typeface="+mn-ea"/>
            </a:endParaRPr>
          </a:p>
        </p:txBody>
      </p:sp>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25</a:t>
            </a:fld>
            <a:endParaRPr lang="ja-JP" altLang="en-US" dirty="0"/>
          </a:p>
        </p:txBody>
      </p:sp>
      <p:sp>
        <p:nvSpPr>
          <p:cNvPr id="3" name="正方形/長方形 2"/>
          <p:cNvSpPr/>
          <p:nvPr/>
        </p:nvSpPr>
        <p:spPr>
          <a:xfrm>
            <a:off x="258382" y="914614"/>
            <a:ext cx="8642350" cy="5324535"/>
          </a:xfrm>
          <a:prstGeom prst="rect">
            <a:avLst/>
          </a:prstGeom>
        </p:spPr>
        <p:txBody>
          <a:bodyPr wrap="square">
            <a:spAutoFit/>
          </a:bodyPr>
          <a:lstStyle/>
          <a:p>
            <a:pPr>
              <a:spcBef>
                <a:spcPct val="0"/>
              </a:spcBef>
            </a:pPr>
            <a:r>
              <a:rPr lang="ja-JP" altLang="en-US" sz="2000" dirty="0">
                <a:latin typeface="+mn-ea"/>
              </a:rPr>
              <a:t>第２５条の１１　</a:t>
            </a:r>
          </a:p>
          <a:p>
            <a:pPr>
              <a:spcBef>
                <a:spcPct val="0"/>
              </a:spcBef>
            </a:pPr>
            <a:r>
              <a:rPr lang="ja-JP" altLang="en-US" sz="2000" dirty="0">
                <a:latin typeface="+mn-ea"/>
              </a:rPr>
              <a:t>　水道事業者は、指定給水装置工事事業者が次の各号のいずれかに該当するときは、第１６条の２第１項の指定を取り消すことができる</a:t>
            </a:r>
            <a:r>
              <a:rPr lang="ja-JP" altLang="en-US" sz="2000" dirty="0" smtClean="0">
                <a:latin typeface="+mn-ea"/>
              </a:rPr>
              <a:t>。</a:t>
            </a:r>
            <a:endParaRPr lang="en-US" altLang="ja-JP" sz="2000" dirty="0" smtClean="0">
              <a:latin typeface="+mn-ea"/>
            </a:endParaRPr>
          </a:p>
          <a:p>
            <a:pPr>
              <a:spcBef>
                <a:spcPct val="0"/>
              </a:spcBef>
            </a:pPr>
            <a:endParaRPr lang="ja-JP" altLang="en-US" sz="2000" dirty="0">
              <a:latin typeface="+mn-ea"/>
            </a:endParaRPr>
          </a:p>
          <a:p>
            <a:pPr marL="536575" indent="-536575">
              <a:spcBef>
                <a:spcPct val="0"/>
              </a:spcBef>
            </a:pPr>
            <a:r>
              <a:rPr lang="ja-JP" altLang="en-US" sz="2000" dirty="0">
                <a:latin typeface="+mn-ea"/>
              </a:rPr>
              <a:t>一　第２５条の３第１項</a:t>
            </a:r>
            <a:r>
              <a:rPr lang="ja-JP" altLang="en-US" sz="2000" b="1" dirty="0">
                <a:solidFill>
                  <a:srgbClr val="FF0000"/>
                </a:solidFill>
                <a:latin typeface="+mn-ea"/>
              </a:rPr>
              <a:t>各号に適合しなくなった</a:t>
            </a:r>
            <a:r>
              <a:rPr lang="ja-JP" altLang="en-US" sz="2000" dirty="0">
                <a:latin typeface="+mn-ea"/>
              </a:rPr>
              <a:t>とき。</a:t>
            </a:r>
          </a:p>
          <a:p>
            <a:pPr marL="536575" indent="-536575">
              <a:spcBef>
                <a:spcPct val="0"/>
              </a:spcBef>
            </a:pPr>
            <a:r>
              <a:rPr lang="ja-JP" altLang="en-US" sz="2000" dirty="0">
                <a:latin typeface="+mn-ea"/>
              </a:rPr>
              <a:t>二　第２５条の４第１項又は第２項の</a:t>
            </a:r>
            <a:r>
              <a:rPr lang="ja-JP" altLang="en-US" sz="2000" b="1" dirty="0">
                <a:solidFill>
                  <a:srgbClr val="FF0000"/>
                </a:solidFill>
                <a:latin typeface="+mn-ea"/>
              </a:rPr>
              <a:t>規定に違反</a:t>
            </a:r>
            <a:r>
              <a:rPr lang="ja-JP" altLang="en-US" sz="2000" dirty="0">
                <a:latin typeface="+mn-ea"/>
              </a:rPr>
              <a:t>したとき。</a:t>
            </a:r>
          </a:p>
          <a:p>
            <a:pPr marL="627063" indent="-627063">
              <a:spcBef>
                <a:spcPct val="0"/>
              </a:spcBef>
            </a:pPr>
            <a:r>
              <a:rPr lang="ja-JP" altLang="en-US" sz="2000" dirty="0">
                <a:latin typeface="+mn-ea"/>
              </a:rPr>
              <a:t>三　第２５条の７の</a:t>
            </a:r>
            <a:r>
              <a:rPr lang="ja-JP" altLang="en-US" sz="2000" b="1" dirty="0">
                <a:solidFill>
                  <a:srgbClr val="FF0000"/>
                </a:solidFill>
                <a:latin typeface="+mn-ea"/>
              </a:rPr>
              <a:t>規定による届出をせず、又は虚偽の</a:t>
            </a:r>
            <a:r>
              <a:rPr lang="ja-JP" altLang="en-US" sz="2000" b="1" dirty="0" smtClean="0">
                <a:solidFill>
                  <a:srgbClr val="FF0000"/>
                </a:solidFill>
                <a:latin typeface="+mn-ea"/>
              </a:rPr>
              <a:t>届出</a:t>
            </a:r>
            <a:r>
              <a:rPr lang="ja-JP" altLang="en-US" sz="2000" dirty="0">
                <a:latin typeface="+mn-ea"/>
              </a:rPr>
              <a:t>をしたとき。</a:t>
            </a:r>
          </a:p>
          <a:p>
            <a:pPr marL="627063" indent="-627063">
              <a:spcBef>
                <a:spcPct val="0"/>
              </a:spcBef>
            </a:pPr>
            <a:r>
              <a:rPr lang="ja-JP" altLang="en-US" sz="2000" dirty="0">
                <a:latin typeface="+mn-ea"/>
              </a:rPr>
              <a:t>四　第２５条の８に規定する給水装置工事の事業の運営</a:t>
            </a:r>
            <a:r>
              <a:rPr lang="ja-JP" altLang="en-US" sz="2000" dirty="0" smtClean="0">
                <a:latin typeface="+mn-ea"/>
              </a:rPr>
              <a:t>に関する</a:t>
            </a:r>
            <a:r>
              <a:rPr lang="ja-JP" altLang="en-US" sz="2000" dirty="0">
                <a:latin typeface="+mn-ea"/>
              </a:rPr>
              <a:t>基準</a:t>
            </a:r>
            <a:r>
              <a:rPr lang="ja-JP" altLang="en-US" sz="2000" dirty="0" smtClean="0">
                <a:latin typeface="+mn-ea"/>
              </a:rPr>
              <a:t>に</a:t>
            </a:r>
            <a:endParaRPr lang="en-US" altLang="ja-JP" sz="2000" dirty="0" smtClean="0">
              <a:latin typeface="+mn-ea"/>
            </a:endParaRPr>
          </a:p>
          <a:p>
            <a:pPr marL="627063" indent="-627063">
              <a:spcBef>
                <a:spcPct val="0"/>
              </a:spcBef>
            </a:pPr>
            <a:r>
              <a:rPr lang="ja-JP" altLang="en-US" sz="2000" dirty="0">
                <a:latin typeface="+mn-ea"/>
              </a:rPr>
              <a:t>　</a:t>
            </a:r>
            <a:r>
              <a:rPr lang="ja-JP" altLang="en-US" sz="2000" dirty="0" smtClean="0">
                <a:latin typeface="+mn-ea"/>
              </a:rPr>
              <a:t>従った</a:t>
            </a:r>
            <a:r>
              <a:rPr lang="ja-JP" altLang="en-US" sz="2000" b="1" dirty="0">
                <a:solidFill>
                  <a:srgbClr val="FF0000"/>
                </a:solidFill>
                <a:latin typeface="+mn-ea"/>
              </a:rPr>
              <a:t>適正な給水装置工事の事業の運営をすることができない</a:t>
            </a:r>
            <a:r>
              <a:rPr lang="ja-JP" altLang="en-US" sz="2000" dirty="0">
                <a:latin typeface="+mn-ea"/>
              </a:rPr>
              <a:t>と認め</a:t>
            </a:r>
            <a:r>
              <a:rPr lang="ja-JP" altLang="en-US" sz="2000" dirty="0" smtClean="0">
                <a:latin typeface="+mn-ea"/>
              </a:rPr>
              <a:t>ら</a:t>
            </a:r>
            <a:endParaRPr lang="en-US" altLang="ja-JP" sz="2000" dirty="0" smtClean="0">
              <a:latin typeface="+mn-ea"/>
            </a:endParaRPr>
          </a:p>
          <a:p>
            <a:pPr marL="627063" indent="-627063">
              <a:spcBef>
                <a:spcPct val="0"/>
              </a:spcBef>
            </a:pPr>
            <a:r>
              <a:rPr lang="ja-JP" altLang="en-US" sz="2000" dirty="0">
                <a:latin typeface="+mn-ea"/>
              </a:rPr>
              <a:t>　</a:t>
            </a:r>
            <a:r>
              <a:rPr lang="ja-JP" altLang="en-US" sz="2000" dirty="0" smtClean="0">
                <a:latin typeface="+mn-ea"/>
              </a:rPr>
              <a:t>れる</a:t>
            </a:r>
            <a:r>
              <a:rPr lang="ja-JP" altLang="en-US" sz="2000" dirty="0">
                <a:latin typeface="+mn-ea"/>
              </a:rPr>
              <a:t>とき</a:t>
            </a:r>
            <a:r>
              <a:rPr lang="ja-JP" altLang="en-US" sz="2000" dirty="0" smtClean="0">
                <a:latin typeface="+mn-ea"/>
              </a:rPr>
              <a:t>。</a:t>
            </a:r>
            <a:endParaRPr lang="en-US" altLang="ja-JP" sz="2000" dirty="0" smtClean="0">
              <a:latin typeface="+mn-ea"/>
            </a:endParaRPr>
          </a:p>
          <a:p>
            <a:pPr marL="627063" indent="-627063">
              <a:spcBef>
                <a:spcPct val="0"/>
              </a:spcBef>
            </a:pPr>
            <a:r>
              <a:rPr lang="ja-JP" altLang="en-US" sz="2000" dirty="0">
                <a:latin typeface="+mn-ea"/>
              </a:rPr>
              <a:t>五　第２５条の９の規定による水道事業者の求めに対し、</a:t>
            </a:r>
            <a:r>
              <a:rPr lang="ja-JP" altLang="en-US" sz="2000" b="1" dirty="0">
                <a:solidFill>
                  <a:srgbClr val="FF0000"/>
                </a:solidFill>
                <a:latin typeface="+mn-ea"/>
              </a:rPr>
              <a:t>正当な理由</a:t>
            </a:r>
            <a:r>
              <a:rPr lang="ja-JP" altLang="en-US" sz="2000" b="1" dirty="0" smtClean="0">
                <a:solidFill>
                  <a:srgbClr val="FF0000"/>
                </a:solidFill>
                <a:latin typeface="+mn-ea"/>
              </a:rPr>
              <a:t>なく</a:t>
            </a:r>
            <a:endParaRPr lang="en-US" altLang="ja-JP" sz="2000" b="1" dirty="0" smtClean="0">
              <a:solidFill>
                <a:srgbClr val="FF0000"/>
              </a:solidFill>
              <a:latin typeface="+mn-ea"/>
            </a:endParaRPr>
          </a:p>
          <a:p>
            <a:pPr marL="627063" indent="-627063">
              <a:spcBef>
                <a:spcPct val="0"/>
              </a:spcBef>
            </a:pPr>
            <a:r>
              <a:rPr lang="ja-JP" altLang="en-US" sz="2000" b="1" dirty="0">
                <a:solidFill>
                  <a:srgbClr val="FF0000"/>
                </a:solidFill>
                <a:latin typeface="+mn-ea"/>
              </a:rPr>
              <a:t>　</a:t>
            </a:r>
            <a:r>
              <a:rPr lang="ja-JP" altLang="en-US" sz="2000" b="1" dirty="0" smtClean="0">
                <a:solidFill>
                  <a:srgbClr val="FF0000"/>
                </a:solidFill>
                <a:latin typeface="+mn-ea"/>
              </a:rPr>
              <a:t>これ</a:t>
            </a:r>
            <a:r>
              <a:rPr lang="ja-JP" altLang="en-US" sz="2000" b="1" dirty="0">
                <a:solidFill>
                  <a:srgbClr val="FF0000"/>
                </a:solidFill>
                <a:latin typeface="+mn-ea"/>
              </a:rPr>
              <a:t>に応じない</a:t>
            </a:r>
            <a:r>
              <a:rPr lang="ja-JP" altLang="en-US" sz="2000" dirty="0">
                <a:latin typeface="+mn-ea"/>
              </a:rPr>
              <a:t>とき。</a:t>
            </a:r>
          </a:p>
          <a:p>
            <a:pPr marL="627063" indent="-627063">
              <a:spcBef>
                <a:spcPct val="0"/>
              </a:spcBef>
            </a:pPr>
            <a:r>
              <a:rPr lang="ja-JP" altLang="en-US" sz="2000" dirty="0">
                <a:latin typeface="+mn-ea"/>
              </a:rPr>
              <a:t>六　前条の規定による水道事業者の求めに対し、正当な理由なくこれに</a:t>
            </a:r>
            <a:r>
              <a:rPr lang="ja-JP" altLang="en-US" sz="2000" dirty="0" smtClean="0">
                <a:latin typeface="+mn-ea"/>
              </a:rPr>
              <a:t>応</a:t>
            </a:r>
            <a:endParaRPr lang="en-US" altLang="ja-JP" sz="2000" dirty="0" smtClean="0">
              <a:latin typeface="+mn-ea"/>
            </a:endParaRPr>
          </a:p>
          <a:p>
            <a:pPr marL="627063" indent="-627063">
              <a:spcBef>
                <a:spcPct val="0"/>
              </a:spcBef>
            </a:pPr>
            <a:r>
              <a:rPr lang="ja-JP" altLang="en-US" sz="2000" dirty="0">
                <a:latin typeface="+mn-ea"/>
              </a:rPr>
              <a:t>　</a:t>
            </a:r>
            <a:r>
              <a:rPr lang="ja-JP" altLang="en-US" sz="2000" dirty="0" smtClean="0">
                <a:latin typeface="+mn-ea"/>
              </a:rPr>
              <a:t>じず</a:t>
            </a:r>
            <a:r>
              <a:rPr lang="ja-JP" altLang="en-US" sz="2000" dirty="0">
                <a:latin typeface="+mn-ea"/>
              </a:rPr>
              <a:t>、又は</a:t>
            </a:r>
            <a:r>
              <a:rPr lang="ja-JP" altLang="en-US" sz="2000" b="1" dirty="0">
                <a:solidFill>
                  <a:srgbClr val="FF0000"/>
                </a:solidFill>
                <a:latin typeface="+mn-ea"/>
              </a:rPr>
              <a:t>虚偽の報告若しくは資料の提出</a:t>
            </a:r>
            <a:r>
              <a:rPr lang="ja-JP" altLang="en-US" sz="2000" dirty="0">
                <a:latin typeface="+mn-ea"/>
              </a:rPr>
              <a:t>をしたとき。</a:t>
            </a:r>
          </a:p>
          <a:p>
            <a:pPr marL="627063" indent="-627063">
              <a:spcBef>
                <a:spcPct val="0"/>
              </a:spcBef>
            </a:pPr>
            <a:r>
              <a:rPr lang="ja-JP" altLang="en-US" sz="2000" dirty="0">
                <a:latin typeface="+mn-ea"/>
              </a:rPr>
              <a:t>七　その施行する給水装置工事が</a:t>
            </a:r>
            <a:r>
              <a:rPr lang="ja-JP" altLang="en-US" sz="2000" b="1" dirty="0">
                <a:solidFill>
                  <a:srgbClr val="FF0000"/>
                </a:solidFill>
                <a:latin typeface="+mn-ea"/>
              </a:rPr>
              <a:t>水道施設の機能に障害を与え、又は</a:t>
            </a:r>
            <a:r>
              <a:rPr lang="ja-JP" altLang="en-US" sz="2000" b="1" dirty="0" smtClean="0">
                <a:solidFill>
                  <a:srgbClr val="FF0000"/>
                </a:solidFill>
                <a:latin typeface="+mn-ea"/>
              </a:rPr>
              <a:t>与え</a:t>
            </a:r>
            <a:endParaRPr lang="en-US" altLang="ja-JP" sz="2000" b="1" dirty="0" smtClean="0">
              <a:solidFill>
                <a:srgbClr val="FF0000"/>
              </a:solidFill>
              <a:latin typeface="+mn-ea"/>
            </a:endParaRPr>
          </a:p>
          <a:p>
            <a:pPr marL="627063" indent="-627063">
              <a:spcBef>
                <a:spcPct val="0"/>
              </a:spcBef>
            </a:pPr>
            <a:r>
              <a:rPr lang="ja-JP" altLang="en-US" sz="2000" b="1" dirty="0">
                <a:solidFill>
                  <a:srgbClr val="FF0000"/>
                </a:solidFill>
                <a:latin typeface="+mn-ea"/>
              </a:rPr>
              <a:t>　</a:t>
            </a:r>
            <a:r>
              <a:rPr lang="ja-JP" altLang="en-US" sz="2000" b="1" dirty="0" err="1" smtClean="0">
                <a:solidFill>
                  <a:srgbClr val="FF0000"/>
                </a:solidFill>
                <a:latin typeface="+mn-ea"/>
              </a:rPr>
              <a:t>る</a:t>
            </a:r>
            <a:r>
              <a:rPr lang="ja-JP" altLang="en-US" sz="2000" b="1" dirty="0">
                <a:solidFill>
                  <a:srgbClr val="FF0000"/>
                </a:solidFill>
                <a:latin typeface="+mn-ea"/>
              </a:rPr>
              <a:t>おそれが大</a:t>
            </a:r>
            <a:r>
              <a:rPr lang="ja-JP" altLang="en-US" sz="2000" dirty="0">
                <a:latin typeface="+mn-ea"/>
              </a:rPr>
              <a:t>であるとき。</a:t>
            </a:r>
          </a:p>
          <a:p>
            <a:pPr marL="627063" indent="-627063">
              <a:spcBef>
                <a:spcPct val="0"/>
              </a:spcBef>
            </a:pPr>
            <a:r>
              <a:rPr lang="ja-JP" altLang="en-US" sz="2000" dirty="0">
                <a:latin typeface="+mn-ea"/>
              </a:rPr>
              <a:t>八</a:t>
            </a:r>
            <a:r>
              <a:rPr lang="ja-JP" altLang="en-US" sz="2000" dirty="0">
                <a:solidFill>
                  <a:schemeClr val="bg1"/>
                </a:solidFill>
                <a:latin typeface="+mn-ea"/>
              </a:rPr>
              <a:t>　</a:t>
            </a:r>
            <a:r>
              <a:rPr lang="ja-JP" altLang="en-US" sz="2000" b="1" dirty="0">
                <a:solidFill>
                  <a:srgbClr val="FF0000"/>
                </a:solidFill>
                <a:latin typeface="+mn-ea"/>
              </a:rPr>
              <a:t>不正の手段により</a:t>
            </a:r>
            <a:r>
              <a:rPr lang="ja-JP" altLang="en-US" sz="2000" dirty="0">
                <a:latin typeface="+mn-ea"/>
              </a:rPr>
              <a:t>第１６条の２第１項の指定を</a:t>
            </a:r>
            <a:r>
              <a:rPr lang="ja-JP" altLang="en-US" sz="2000" dirty="0" smtClean="0">
                <a:latin typeface="+mn-ea"/>
              </a:rPr>
              <a:t>受けたとき。</a:t>
            </a:r>
            <a:endParaRPr lang="ja-JP" altLang="en-US" sz="2000" dirty="0">
              <a:latin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E0ABD960-781C-FE32-1892-5F3760D08636}"/>
              </a:ext>
            </a:extLst>
          </p:cNvPr>
          <p:cNvSpPr txBox="1">
            <a:spLocks noChangeArrowheads="1"/>
          </p:cNvSpPr>
          <p:nvPr/>
        </p:nvSpPr>
        <p:spPr bwMode="auto">
          <a:xfrm>
            <a:off x="250825" y="194996"/>
            <a:ext cx="86423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改正法後の指定の有効期間</a:t>
            </a:r>
          </a:p>
          <a:p>
            <a:pPr eaLnBrk="1" hangingPunct="1">
              <a:lnSpc>
                <a:spcPct val="100000"/>
              </a:lnSpc>
              <a:spcBef>
                <a:spcPts val="1000"/>
              </a:spcBef>
              <a:buFont typeface="Arial" panose="020B0604020202020204" pitchFamily="34" charset="0"/>
              <a:buNone/>
            </a:pPr>
            <a:endParaRPr lang="ja-JP" altLang="en-US" sz="4000" dirty="0">
              <a:latin typeface="+mn-ea"/>
              <a:ea typeface="+mn-ea"/>
            </a:endParaRPr>
          </a:p>
        </p:txBody>
      </p:sp>
      <p:sp>
        <p:nvSpPr>
          <p:cNvPr id="15364" name="テキスト ボックス 7">
            <a:extLst>
              <a:ext uri="{FF2B5EF4-FFF2-40B4-BE49-F238E27FC236}">
                <a16:creationId xmlns:a16="http://schemas.microsoft.com/office/drawing/2014/main" id="{9AFCB4A5-9EF2-3362-0C7E-AED10AEE90EA}"/>
              </a:ext>
            </a:extLst>
          </p:cNvPr>
          <p:cNvSpPr txBox="1">
            <a:spLocks noChangeArrowheads="1"/>
          </p:cNvSpPr>
          <p:nvPr/>
        </p:nvSpPr>
        <p:spPr bwMode="auto">
          <a:xfrm>
            <a:off x="258381" y="912866"/>
            <a:ext cx="864235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en-US" altLang="ja-JP" sz="2000" dirty="0">
                <a:latin typeface="+mn-ea"/>
                <a:ea typeface="+mn-ea"/>
              </a:rPr>
              <a:t>【</a:t>
            </a:r>
            <a:r>
              <a:rPr lang="ja-JP" altLang="en-US" sz="2000" b="1" dirty="0">
                <a:solidFill>
                  <a:srgbClr val="FF0000"/>
                </a:solidFill>
                <a:latin typeface="+mn-ea"/>
                <a:ea typeface="+mn-ea"/>
              </a:rPr>
              <a:t>改正法の施行後</a:t>
            </a:r>
            <a:r>
              <a:rPr lang="ja-JP" altLang="en-US" sz="2000" dirty="0">
                <a:latin typeface="+mn-ea"/>
                <a:ea typeface="+mn-ea"/>
              </a:rPr>
              <a:t>に指定給水装置工事事業者</a:t>
            </a:r>
            <a:r>
              <a:rPr lang="ja-JP" altLang="en-US" sz="2000" dirty="0" smtClean="0">
                <a:latin typeface="+mn-ea"/>
                <a:ea typeface="+mn-ea"/>
              </a:rPr>
              <a:t>の</a:t>
            </a:r>
            <a:r>
              <a:rPr lang="ja-JP" altLang="en-US" sz="2000" b="1" dirty="0" smtClean="0">
                <a:solidFill>
                  <a:srgbClr val="FF0000"/>
                </a:solidFill>
                <a:latin typeface="+mn-ea"/>
                <a:ea typeface="+mn-ea"/>
              </a:rPr>
              <a:t>指定</a:t>
            </a:r>
            <a:r>
              <a:rPr lang="ja-JP" altLang="en-US" sz="2000" b="1" dirty="0">
                <a:solidFill>
                  <a:srgbClr val="FF0000"/>
                </a:solidFill>
                <a:latin typeface="+mn-ea"/>
                <a:ea typeface="+mn-ea"/>
              </a:rPr>
              <a:t>を受けた事業者有効期間</a:t>
            </a:r>
            <a:r>
              <a:rPr lang="en-US" altLang="ja-JP" sz="2000" dirty="0" smtClean="0">
                <a:latin typeface="+mn-ea"/>
                <a:ea typeface="+mn-ea"/>
              </a:rPr>
              <a:t>】</a:t>
            </a:r>
            <a:r>
              <a:rPr lang="ja-JP" altLang="en-US" sz="2000" dirty="0" smtClean="0">
                <a:latin typeface="+mn-ea"/>
                <a:ea typeface="+mn-ea"/>
              </a:rPr>
              <a:t>→</a:t>
            </a:r>
            <a:r>
              <a:rPr lang="ja-JP" altLang="en-US" sz="2000" b="1" dirty="0" smtClean="0">
                <a:solidFill>
                  <a:srgbClr val="FF0000"/>
                </a:solidFill>
                <a:latin typeface="+mn-ea"/>
                <a:ea typeface="+mn-ea"/>
              </a:rPr>
              <a:t>５年間</a:t>
            </a:r>
            <a:endParaRPr lang="ja-JP" altLang="en-US" sz="2000" b="1" dirty="0">
              <a:solidFill>
                <a:srgbClr val="FF0000"/>
              </a:solidFill>
              <a:latin typeface="+mn-ea"/>
              <a:ea typeface="+mn-ea"/>
            </a:endParaRPr>
          </a:p>
        </p:txBody>
      </p:sp>
      <p:pic>
        <p:nvPicPr>
          <p:cNvPr id="15365" name="図 5">
            <a:extLst>
              <a:ext uri="{FF2B5EF4-FFF2-40B4-BE49-F238E27FC236}">
                <a16:creationId xmlns:a16="http://schemas.microsoft.com/office/drawing/2014/main" id="{93EB08F7-02E3-AFC6-E3B2-60700629F3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4" y="2283657"/>
            <a:ext cx="8642351" cy="3228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352F16A3-51F0-4718-B41C-B172A3882F14}" type="slidenum">
              <a:rPr lang="ja-JP" altLang="en-US" smtClean="0"/>
              <a:pPr>
                <a:defRPr/>
              </a:pPr>
              <a:t>2</a:t>
            </a:fld>
            <a:endParaRPr lang="ja-JP" altLang="en-US" dirty="0"/>
          </a:p>
        </p:txBody>
      </p:sp>
      <p:sp>
        <p:nvSpPr>
          <p:cNvPr id="9"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79557" y="638568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ja-JP" altLang="en-US" dirty="0" smtClean="0">
                <a:solidFill>
                  <a:srgbClr val="0000CC"/>
                </a:solidFill>
                <a:latin typeface="+mn-ea"/>
              </a:rPr>
              <a:t>１　指定の更新制度</a:t>
            </a:r>
            <a:endParaRPr lang="ja-JP" altLang="en-US" dirty="0">
              <a:latin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76108B30-A2CD-C2F0-D9CD-BA915F114BC8}"/>
              </a:ext>
            </a:extLst>
          </p:cNvPr>
          <p:cNvSpPr txBox="1">
            <a:spLocks noChangeArrowheads="1"/>
          </p:cNvSpPr>
          <p:nvPr/>
        </p:nvSpPr>
        <p:spPr bwMode="auto">
          <a:xfrm>
            <a:off x="250825" y="192190"/>
            <a:ext cx="864235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b="1" dirty="0">
                <a:latin typeface="+mn-ea"/>
                <a:ea typeface="+mn-ea"/>
              </a:rPr>
              <a:t>　　</a:t>
            </a:r>
            <a:r>
              <a:rPr lang="ja-JP" altLang="en-US" sz="3600" dirty="0">
                <a:latin typeface="+mn-ea"/>
                <a:ea typeface="+mn-ea"/>
              </a:rPr>
              <a:t>指定の更新手続き</a:t>
            </a:r>
          </a:p>
          <a:p>
            <a:pPr eaLnBrk="1" hangingPunct="1">
              <a:lnSpc>
                <a:spcPct val="100000"/>
              </a:lnSpc>
              <a:spcBef>
                <a:spcPts val="1000"/>
              </a:spcBef>
              <a:buFont typeface="Arial" panose="020B0604020202020204" pitchFamily="34" charset="0"/>
              <a:buNone/>
            </a:pPr>
            <a:endParaRPr lang="ja-JP" altLang="en-US" sz="4000" b="1" dirty="0">
              <a:latin typeface="+mn-ea"/>
              <a:ea typeface="+mn-ea"/>
            </a:endParaRPr>
          </a:p>
        </p:txBody>
      </p:sp>
      <p:graphicFrame>
        <p:nvGraphicFramePr>
          <p:cNvPr id="2" name="表 4">
            <a:extLst>
              <a:ext uri="{FF2B5EF4-FFF2-40B4-BE49-F238E27FC236}">
                <a16:creationId xmlns:a16="http://schemas.microsoft.com/office/drawing/2014/main" id="{D1270D5E-7ED8-A3F9-6687-FB59DAF3C391}"/>
              </a:ext>
            </a:extLst>
          </p:cNvPr>
          <p:cNvGraphicFramePr>
            <a:graphicFrameLocks noGrp="1"/>
          </p:cNvGraphicFramePr>
          <p:nvPr>
            <p:extLst>
              <p:ext uri="{D42A27DB-BD31-4B8C-83A1-F6EECF244321}">
                <p14:modId xmlns:p14="http://schemas.microsoft.com/office/powerpoint/2010/main" val="1247138487"/>
              </p:ext>
            </p:extLst>
          </p:nvPr>
        </p:nvGraphicFramePr>
        <p:xfrm>
          <a:off x="249054" y="909477"/>
          <a:ext cx="8672303" cy="4831786"/>
        </p:xfrm>
        <a:graphic>
          <a:graphicData uri="http://schemas.openxmlformats.org/drawingml/2006/table">
            <a:tbl>
              <a:tblPr firstRow="1" bandRow="1">
                <a:tableStyleId>{5C22544A-7EE6-4342-B048-85BDC9FD1C3A}</a:tableStyleId>
              </a:tblPr>
              <a:tblGrid>
                <a:gridCol w="426720">
                  <a:extLst>
                    <a:ext uri="{9D8B030D-6E8A-4147-A177-3AD203B41FA5}">
                      <a16:colId xmlns:a16="http://schemas.microsoft.com/office/drawing/2014/main" val="3537778347"/>
                    </a:ext>
                  </a:extLst>
                </a:gridCol>
                <a:gridCol w="1961628">
                  <a:extLst>
                    <a:ext uri="{9D8B030D-6E8A-4147-A177-3AD203B41FA5}">
                      <a16:colId xmlns:a16="http://schemas.microsoft.com/office/drawing/2014/main" val="3826448641"/>
                    </a:ext>
                  </a:extLst>
                </a:gridCol>
                <a:gridCol w="1999129">
                  <a:extLst>
                    <a:ext uri="{9D8B030D-6E8A-4147-A177-3AD203B41FA5}">
                      <a16:colId xmlns:a16="http://schemas.microsoft.com/office/drawing/2014/main" val="3857474904"/>
                    </a:ext>
                  </a:extLst>
                </a:gridCol>
                <a:gridCol w="2070847">
                  <a:extLst>
                    <a:ext uri="{9D8B030D-6E8A-4147-A177-3AD203B41FA5}">
                      <a16:colId xmlns:a16="http://schemas.microsoft.com/office/drawing/2014/main" val="740498170"/>
                    </a:ext>
                  </a:extLst>
                </a:gridCol>
                <a:gridCol w="2213979">
                  <a:extLst>
                    <a:ext uri="{9D8B030D-6E8A-4147-A177-3AD203B41FA5}">
                      <a16:colId xmlns:a16="http://schemas.microsoft.com/office/drawing/2014/main" val="133711063"/>
                    </a:ext>
                  </a:extLst>
                </a:gridCol>
              </a:tblGrid>
              <a:tr h="1258908">
                <a:tc>
                  <a:txBody>
                    <a:bodyPr/>
                    <a:lstStyle/>
                    <a:p>
                      <a:endParaRPr kumimoji="1" lang="ja-JP" altLang="en-US" dirty="0"/>
                    </a:p>
                  </a:txBody>
                  <a:tcPr/>
                </a:tc>
                <a:tc>
                  <a:txBody>
                    <a:bodyPr/>
                    <a:lstStyle/>
                    <a:p>
                      <a:r>
                        <a:rPr kumimoji="1" lang="ja-JP" altLang="en-US" sz="1800" dirty="0"/>
                        <a:t>①</a:t>
                      </a:r>
                      <a:r>
                        <a:rPr kumimoji="1" lang="ja-JP" altLang="en-US" sz="1800" b="0" dirty="0"/>
                        <a:t>水道局から、対象の指定事業者に更新手続の案内を転送</a:t>
                      </a:r>
                      <a:endParaRPr kumimoji="1" lang="ja-JP" altLang="en-US" sz="1800" dirty="0"/>
                    </a:p>
                  </a:txBody>
                  <a:tcPr/>
                </a:tc>
                <a:tc>
                  <a:txBody>
                    <a:bodyPr/>
                    <a:lstStyle/>
                    <a:p>
                      <a:r>
                        <a:rPr kumimoji="1" lang="ja-JP" altLang="en-US" sz="1800" b="0" dirty="0"/>
                        <a:t>②指定事業者は、水道局に更新申請書類を提出</a:t>
                      </a:r>
                    </a:p>
                  </a:txBody>
                  <a:tcPr/>
                </a:tc>
                <a:tc>
                  <a:txBody>
                    <a:bodyPr/>
                    <a:lstStyle/>
                    <a:p>
                      <a:r>
                        <a:rPr kumimoji="1" lang="ja-JP" altLang="en-US" sz="1800" b="0" dirty="0"/>
                        <a:t>③書類確認後、納付通知書兼納付書を郵送</a:t>
                      </a:r>
                      <a:endParaRPr kumimoji="1" lang="en-US" altLang="ja-JP" sz="1800" b="0" dirty="0"/>
                    </a:p>
                    <a:p>
                      <a:r>
                        <a:rPr kumimoji="1" lang="ja-JP" altLang="en-US" sz="1800" b="0" dirty="0"/>
                        <a:t>　　⇒</a:t>
                      </a:r>
                      <a:r>
                        <a:rPr kumimoji="1" lang="ja-JP" altLang="en-US" sz="1800" b="0" u="sng" dirty="0"/>
                        <a:t>手数料納付</a:t>
                      </a:r>
                    </a:p>
                  </a:txBody>
                  <a:tcPr/>
                </a:tc>
                <a:tc>
                  <a:txBody>
                    <a:bodyPr/>
                    <a:lstStyle/>
                    <a:p>
                      <a:r>
                        <a:rPr kumimoji="1" lang="ja-JP" altLang="en-US" sz="1800" b="0" dirty="0"/>
                        <a:t>④手数料納付確認後、更新後の指定事業者証を郵送</a:t>
                      </a:r>
                    </a:p>
                  </a:txBody>
                  <a:tcPr/>
                </a:tc>
                <a:extLst>
                  <a:ext uri="{0D108BD9-81ED-4DB2-BD59-A6C34878D82A}">
                    <a16:rowId xmlns:a16="http://schemas.microsoft.com/office/drawing/2014/main" val="3085669929"/>
                  </a:ext>
                </a:extLst>
              </a:tr>
              <a:tr h="1786439">
                <a:tc>
                  <a:txBody>
                    <a:bodyPr/>
                    <a:lstStyle/>
                    <a:p>
                      <a:pPr algn="ctr"/>
                      <a:r>
                        <a:rPr kumimoji="1" lang="ja-JP" altLang="en-US" sz="1600" dirty="0"/>
                        <a:t>指定事業者</a:t>
                      </a:r>
                    </a:p>
                  </a:txBody>
                  <a:tcPr vert="eaVert"/>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446417219"/>
                  </a:ext>
                </a:extLst>
              </a:tr>
              <a:tr h="1786439">
                <a:tc>
                  <a:txBody>
                    <a:bodyPr/>
                    <a:lstStyle/>
                    <a:p>
                      <a:pPr algn="ctr"/>
                      <a:r>
                        <a:rPr kumimoji="1" lang="ja-JP" altLang="en-US" sz="1600" dirty="0"/>
                        <a:t>水道局</a:t>
                      </a:r>
                    </a:p>
                  </a:txBody>
                  <a:tcPr vert="eaVert"/>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882834773"/>
                  </a:ext>
                </a:extLst>
              </a:tr>
            </a:tbl>
          </a:graphicData>
        </a:graphic>
      </p:graphicFrame>
      <p:sp>
        <p:nvSpPr>
          <p:cNvPr id="5" name="矢印: 下 4">
            <a:extLst>
              <a:ext uri="{FF2B5EF4-FFF2-40B4-BE49-F238E27FC236}">
                <a16:creationId xmlns:a16="http://schemas.microsoft.com/office/drawing/2014/main" id="{7FC55EC4-8B52-6274-140E-6AE89C328B9C}"/>
              </a:ext>
            </a:extLst>
          </p:cNvPr>
          <p:cNvSpPr/>
          <p:nvPr/>
        </p:nvSpPr>
        <p:spPr>
          <a:xfrm rot="10800000">
            <a:off x="1183340" y="2680446"/>
            <a:ext cx="1192305"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 name="矢印: 下 6">
            <a:extLst>
              <a:ext uri="{FF2B5EF4-FFF2-40B4-BE49-F238E27FC236}">
                <a16:creationId xmlns:a16="http://schemas.microsoft.com/office/drawing/2014/main" id="{174AD6F0-7FEA-A8A3-3BC3-5AEB7051416F}"/>
              </a:ext>
            </a:extLst>
          </p:cNvPr>
          <p:cNvSpPr/>
          <p:nvPr/>
        </p:nvSpPr>
        <p:spPr>
          <a:xfrm>
            <a:off x="3124199" y="2732289"/>
            <a:ext cx="1192305" cy="25908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 name="矢印: 下 7">
            <a:extLst>
              <a:ext uri="{FF2B5EF4-FFF2-40B4-BE49-F238E27FC236}">
                <a16:creationId xmlns:a16="http://schemas.microsoft.com/office/drawing/2014/main" id="{A0EDBDCA-1ECF-9734-3BC7-C3C613B554C5}"/>
              </a:ext>
            </a:extLst>
          </p:cNvPr>
          <p:cNvSpPr/>
          <p:nvPr/>
        </p:nvSpPr>
        <p:spPr>
          <a:xfrm rot="10800000">
            <a:off x="5105245" y="3183060"/>
            <a:ext cx="1192305" cy="1998540"/>
          </a:xfrm>
          <a:prstGeom prst="downArrow">
            <a:avLst>
              <a:gd name="adj1" fmla="val 50000"/>
              <a:gd name="adj2" fmla="val 447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 name="矢印: 下 9">
            <a:extLst>
              <a:ext uri="{FF2B5EF4-FFF2-40B4-BE49-F238E27FC236}">
                <a16:creationId xmlns:a16="http://schemas.microsoft.com/office/drawing/2014/main" id="{E78EE7F4-100B-2F2C-533F-D2B39DC04C02}"/>
              </a:ext>
            </a:extLst>
          </p:cNvPr>
          <p:cNvSpPr/>
          <p:nvPr/>
        </p:nvSpPr>
        <p:spPr>
          <a:xfrm rot="10800000">
            <a:off x="7449669" y="2736677"/>
            <a:ext cx="1192305"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フローチャート: カード 12">
            <a:extLst>
              <a:ext uri="{FF2B5EF4-FFF2-40B4-BE49-F238E27FC236}">
                <a16:creationId xmlns:a16="http://schemas.microsoft.com/office/drawing/2014/main" id="{5706B152-2C98-1741-6BB0-1C46610A7740}"/>
              </a:ext>
            </a:extLst>
          </p:cNvPr>
          <p:cNvSpPr/>
          <p:nvPr/>
        </p:nvSpPr>
        <p:spPr>
          <a:xfrm>
            <a:off x="1163467" y="3536871"/>
            <a:ext cx="1152117" cy="1290918"/>
          </a:xfrm>
          <a:prstGeom prst="flowChartPunchedCard">
            <a:avLst/>
          </a:prstGeom>
          <a:solidFill>
            <a:srgbClr val="FF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000066"/>
                </a:solidFill>
                <a:latin typeface="+mn-ea"/>
              </a:rPr>
              <a:t>更新手続案内</a:t>
            </a:r>
            <a:endParaRPr kumimoji="1" lang="en-US" altLang="ja-JP" sz="1200" dirty="0">
              <a:solidFill>
                <a:srgbClr val="000066"/>
              </a:solidFill>
              <a:latin typeface="+mn-ea"/>
            </a:endParaRPr>
          </a:p>
          <a:p>
            <a:pPr algn="ctr"/>
            <a:endParaRPr lang="en-US" altLang="ja-JP" sz="1200" dirty="0">
              <a:solidFill>
                <a:srgbClr val="000066"/>
              </a:solidFill>
              <a:latin typeface="+mn-ea"/>
            </a:endParaRPr>
          </a:p>
          <a:p>
            <a:pPr algn="ctr"/>
            <a:r>
              <a:rPr kumimoji="1" lang="ja-JP" altLang="en-US" sz="1200" dirty="0">
                <a:solidFill>
                  <a:srgbClr val="000066"/>
                </a:solidFill>
                <a:latin typeface="+mn-ea"/>
              </a:rPr>
              <a:t>提出期限</a:t>
            </a:r>
            <a:endParaRPr kumimoji="1" lang="en-US" altLang="ja-JP" sz="1200" dirty="0">
              <a:solidFill>
                <a:srgbClr val="000066"/>
              </a:solidFill>
              <a:latin typeface="+mn-ea"/>
            </a:endParaRPr>
          </a:p>
          <a:p>
            <a:pPr algn="ctr"/>
            <a:r>
              <a:rPr lang="ja-JP" altLang="en-US" sz="1200" dirty="0">
                <a:solidFill>
                  <a:srgbClr val="000066"/>
                </a:solidFill>
                <a:latin typeface="+mn-ea"/>
              </a:rPr>
              <a:t>〇月〇日</a:t>
            </a:r>
            <a:endParaRPr kumimoji="1" lang="ja-JP" altLang="en-US" sz="1200" dirty="0">
              <a:solidFill>
                <a:srgbClr val="000066"/>
              </a:solidFill>
              <a:latin typeface="+mn-ea"/>
            </a:endParaRPr>
          </a:p>
        </p:txBody>
      </p:sp>
      <p:sp>
        <p:nvSpPr>
          <p:cNvPr id="14" name="フローチャート: カード 13">
            <a:extLst>
              <a:ext uri="{FF2B5EF4-FFF2-40B4-BE49-F238E27FC236}">
                <a16:creationId xmlns:a16="http://schemas.microsoft.com/office/drawing/2014/main" id="{8371FD8A-C99B-F0A8-7D93-4B5BAACA7BA1}"/>
              </a:ext>
            </a:extLst>
          </p:cNvPr>
          <p:cNvSpPr/>
          <p:nvPr/>
        </p:nvSpPr>
        <p:spPr>
          <a:xfrm>
            <a:off x="5105244" y="4069009"/>
            <a:ext cx="1152117" cy="684227"/>
          </a:xfrm>
          <a:prstGeom prst="flowChartPunchedCard">
            <a:avLst/>
          </a:prstGeom>
          <a:solidFill>
            <a:srgbClr val="FF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000066"/>
                </a:solidFill>
                <a:latin typeface="+mn-ea"/>
              </a:rPr>
              <a:t>納入通知書</a:t>
            </a:r>
            <a:endParaRPr lang="en-US" altLang="ja-JP" sz="1200" dirty="0">
              <a:solidFill>
                <a:srgbClr val="000066"/>
              </a:solidFill>
              <a:latin typeface="+mn-ea"/>
            </a:endParaRPr>
          </a:p>
          <a:p>
            <a:pPr algn="ctr"/>
            <a:r>
              <a:rPr lang="ja-JP" altLang="en-US" sz="1200" dirty="0">
                <a:solidFill>
                  <a:srgbClr val="000066"/>
                </a:solidFill>
                <a:latin typeface="+mn-ea"/>
              </a:rPr>
              <a:t>兼納付書</a:t>
            </a:r>
            <a:endParaRPr lang="en-US" altLang="ja-JP" sz="1200" dirty="0">
              <a:solidFill>
                <a:srgbClr val="000066"/>
              </a:solidFill>
              <a:latin typeface="+mn-ea"/>
            </a:endParaRPr>
          </a:p>
        </p:txBody>
      </p:sp>
      <p:sp>
        <p:nvSpPr>
          <p:cNvPr id="15" name="四角形: 角を丸くする 14">
            <a:extLst>
              <a:ext uri="{FF2B5EF4-FFF2-40B4-BE49-F238E27FC236}">
                <a16:creationId xmlns:a16="http://schemas.microsoft.com/office/drawing/2014/main" id="{4B84BB4A-16A6-3C04-1C11-2CB5D7B1DD70}"/>
              </a:ext>
            </a:extLst>
          </p:cNvPr>
          <p:cNvSpPr/>
          <p:nvPr/>
        </p:nvSpPr>
        <p:spPr>
          <a:xfrm>
            <a:off x="4914639" y="2160494"/>
            <a:ext cx="1568824" cy="342956"/>
          </a:xfrm>
          <a:prstGeom prst="roundRect">
            <a:avLst/>
          </a:prstGeom>
          <a:solidFill>
            <a:srgbClr val="FFD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000066"/>
                </a:solidFill>
                <a:latin typeface="+mn-ea"/>
              </a:rPr>
              <a:t>金融機関で納付</a:t>
            </a:r>
          </a:p>
        </p:txBody>
      </p:sp>
      <p:sp>
        <p:nvSpPr>
          <p:cNvPr id="11" name="矢印: 下 10">
            <a:extLst>
              <a:ext uri="{FF2B5EF4-FFF2-40B4-BE49-F238E27FC236}">
                <a16:creationId xmlns:a16="http://schemas.microsoft.com/office/drawing/2014/main" id="{47BBA5C9-4856-701F-1DC8-62FD23D18E57}"/>
              </a:ext>
            </a:extLst>
          </p:cNvPr>
          <p:cNvSpPr/>
          <p:nvPr/>
        </p:nvSpPr>
        <p:spPr>
          <a:xfrm rot="10800000">
            <a:off x="5105246" y="2443765"/>
            <a:ext cx="1192305" cy="712786"/>
          </a:xfrm>
          <a:prstGeom prst="downArrow">
            <a:avLst>
              <a:gd name="adj1" fmla="val 50000"/>
              <a:gd name="adj2" fmla="val 3797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6" name="フローチャート: カード 15">
            <a:extLst>
              <a:ext uri="{FF2B5EF4-FFF2-40B4-BE49-F238E27FC236}">
                <a16:creationId xmlns:a16="http://schemas.microsoft.com/office/drawing/2014/main" id="{55CD9803-6FED-B585-8999-10DAE4564B05}"/>
              </a:ext>
            </a:extLst>
          </p:cNvPr>
          <p:cNvSpPr/>
          <p:nvPr/>
        </p:nvSpPr>
        <p:spPr>
          <a:xfrm>
            <a:off x="7489857" y="3603812"/>
            <a:ext cx="1152117" cy="1577790"/>
          </a:xfrm>
          <a:prstGeom prst="flowChartPunchedCard">
            <a:avLst/>
          </a:prstGeom>
          <a:solidFill>
            <a:srgbClr val="FF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000066"/>
                </a:solidFill>
                <a:latin typeface="+mn-ea"/>
              </a:rPr>
              <a:t>指定事業者証</a:t>
            </a:r>
            <a:endParaRPr lang="en-US" altLang="ja-JP" sz="1200" dirty="0">
              <a:solidFill>
                <a:srgbClr val="000066"/>
              </a:solidFill>
              <a:latin typeface="+mn-ea"/>
            </a:endParaRPr>
          </a:p>
          <a:p>
            <a:pPr algn="ctr"/>
            <a:endParaRPr lang="en-US" altLang="ja-JP" sz="1200" dirty="0">
              <a:solidFill>
                <a:srgbClr val="000066"/>
              </a:solidFill>
              <a:latin typeface="+mn-ea"/>
            </a:endParaRPr>
          </a:p>
          <a:p>
            <a:pPr algn="ctr"/>
            <a:endParaRPr lang="en-US" altLang="ja-JP" sz="1200" dirty="0">
              <a:solidFill>
                <a:srgbClr val="000066"/>
              </a:solidFill>
              <a:latin typeface="+mn-ea"/>
            </a:endParaRPr>
          </a:p>
          <a:p>
            <a:pPr algn="ctr"/>
            <a:endParaRPr lang="en-US" altLang="ja-JP" sz="1200" dirty="0">
              <a:solidFill>
                <a:srgbClr val="000066"/>
              </a:solidFill>
              <a:latin typeface="+mn-ea"/>
            </a:endParaRPr>
          </a:p>
          <a:p>
            <a:pPr algn="ctr"/>
            <a:r>
              <a:rPr kumimoji="1" lang="ja-JP" altLang="en-US" sz="1200" dirty="0">
                <a:solidFill>
                  <a:srgbClr val="000066"/>
                </a:solidFill>
                <a:latin typeface="+mn-ea"/>
              </a:rPr>
              <a:t>有効期限</a:t>
            </a:r>
            <a:endParaRPr kumimoji="1" lang="en-US" altLang="ja-JP" sz="1200" dirty="0">
              <a:solidFill>
                <a:srgbClr val="000066"/>
              </a:solidFill>
              <a:latin typeface="+mn-ea"/>
            </a:endParaRPr>
          </a:p>
          <a:p>
            <a:pPr algn="ctr"/>
            <a:r>
              <a:rPr lang="ja-JP" altLang="en-US" sz="1200" dirty="0">
                <a:solidFill>
                  <a:srgbClr val="000066"/>
                </a:solidFill>
                <a:latin typeface="+mn-ea"/>
              </a:rPr>
              <a:t>〇月〇日</a:t>
            </a:r>
            <a:endParaRPr kumimoji="1" lang="ja-JP" altLang="en-US" sz="1200" dirty="0">
              <a:solidFill>
                <a:srgbClr val="000066"/>
              </a:solidFill>
              <a:latin typeface="+mn-ea"/>
            </a:endParaRPr>
          </a:p>
          <a:p>
            <a:pPr algn="ctr"/>
            <a:endParaRPr lang="en-US" altLang="ja-JP" sz="1200" dirty="0">
              <a:solidFill>
                <a:srgbClr val="000066"/>
              </a:solidFill>
              <a:latin typeface="+mn-ea"/>
            </a:endParaRPr>
          </a:p>
          <a:p>
            <a:pPr algn="ctr"/>
            <a:endParaRPr lang="en-US" altLang="ja-JP" sz="1200" dirty="0">
              <a:solidFill>
                <a:srgbClr val="000066"/>
              </a:solidFill>
              <a:latin typeface="+mn-ea"/>
            </a:endParaRPr>
          </a:p>
        </p:txBody>
      </p:sp>
      <p:sp>
        <p:nvSpPr>
          <p:cNvPr id="17" name="フローチャート: カード 16">
            <a:extLst>
              <a:ext uri="{FF2B5EF4-FFF2-40B4-BE49-F238E27FC236}">
                <a16:creationId xmlns:a16="http://schemas.microsoft.com/office/drawing/2014/main" id="{1F288201-4683-73F5-1EDB-98367C81DB28}"/>
              </a:ext>
            </a:extLst>
          </p:cNvPr>
          <p:cNvSpPr/>
          <p:nvPr/>
        </p:nvSpPr>
        <p:spPr>
          <a:xfrm>
            <a:off x="3132413" y="3101789"/>
            <a:ext cx="1152117" cy="1290918"/>
          </a:xfrm>
          <a:prstGeom prst="flowChartPunchedCard">
            <a:avLst/>
          </a:prstGeom>
          <a:solidFill>
            <a:srgbClr val="FF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000066"/>
                </a:solidFill>
                <a:latin typeface="+mn-ea"/>
              </a:rPr>
              <a:t>更新申請</a:t>
            </a:r>
            <a:endParaRPr kumimoji="1" lang="en-US" altLang="ja-JP" sz="1400" dirty="0">
              <a:solidFill>
                <a:srgbClr val="000066"/>
              </a:solidFill>
              <a:latin typeface="+mn-ea"/>
            </a:endParaRPr>
          </a:p>
          <a:p>
            <a:pPr algn="ctr"/>
            <a:endParaRPr lang="en-US" altLang="ja-JP" sz="1200" dirty="0">
              <a:solidFill>
                <a:srgbClr val="000066"/>
              </a:solidFill>
              <a:latin typeface="+mn-ea"/>
            </a:endParaRPr>
          </a:p>
        </p:txBody>
      </p:sp>
      <p:sp>
        <p:nvSpPr>
          <p:cNvPr id="4" name="スライド番号プレースホルダー 3"/>
          <p:cNvSpPr>
            <a:spLocks noGrp="1"/>
          </p:cNvSpPr>
          <p:nvPr>
            <p:ph type="sldNum" sz="quarter" idx="12"/>
          </p:nvPr>
        </p:nvSpPr>
        <p:spPr/>
        <p:txBody>
          <a:bodyPr/>
          <a:lstStyle/>
          <a:p>
            <a:pPr>
              <a:defRPr/>
            </a:pPr>
            <a:fld id="{352F16A3-51F0-4718-B41C-B172A3882F14}" type="slidenum">
              <a:rPr lang="ja-JP" altLang="en-US" smtClean="0">
                <a:latin typeface="+mn-ea"/>
              </a:rPr>
              <a:pPr>
                <a:defRPr/>
              </a:pPr>
              <a:t>3</a:t>
            </a:fld>
            <a:endParaRPr lang="ja-JP" altLang="en-US">
              <a:latin typeface="+mn-ea"/>
            </a:endParaRPr>
          </a:p>
        </p:txBody>
      </p:sp>
      <p:sp>
        <p:nvSpPr>
          <p:cNvPr id="19"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79557" y="638568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ja-JP" altLang="en-US" dirty="0" smtClean="0">
                <a:solidFill>
                  <a:srgbClr val="0000CC"/>
                </a:solidFill>
                <a:latin typeface="+mn-ea"/>
              </a:rPr>
              <a:t>１　指定の更新制度</a:t>
            </a:r>
            <a:endParaRPr lang="ja-JP" altLang="en-US" dirty="0">
              <a:latin typeface="+mn-ea"/>
            </a:endParaRPr>
          </a:p>
        </p:txBody>
      </p:sp>
      <p:sp>
        <p:nvSpPr>
          <p:cNvPr id="18" name="テキスト ボックス 17">
            <a:extLst>
              <a:ext uri="{FF2B5EF4-FFF2-40B4-BE49-F238E27FC236}">
                <a16:creationId xmlns:a16="http://schemas.microsoft.com/office/drawing/2014/main" id="{5B008D9F-BA09-AF3D-4040-CC325B9D0634}"/>
              </a:ext>
            </a:extLst>
          </p:cNvPr>
          <p:cNvSpPr txBox="1"/>
          <p:nvPr/>
        </p:nvSpPr>
        <p:spPr>
          <a:xfrm>
            <a:off x="1252348" y="5575784"/>
            <a:ext cx="6650966" cy="707886"/>
          </a:xfrm>
          <a:prstGeom prst="rect">
            <a:avLst/>
          </a:prstGeom>
          <a:solidFill>
            <a:schemeClr val="accent5">
              <a:lumMod val="40000"/>
              <a:lumOff val="60000"/>
            </a:schemeClr>
          </a:solidFill>
        </p:spPr>
        <p:txBody>
          <a:bodyPr wrap="square" rtlCol="0">
            <a:spAutoFit/>
          </a:bodyPr>
          <a:lstStyle/>
          <a:p>
            <a:r>
              <a:rPr lang="ja-JP" altLang="en-US" sz="2000" dirty="0">
                <a:solidFill>
                  <a:srgbClr val="FF0000"/>
                </a:solidFill>
                <a:latin typeface="+mn-ea"/>
              </a:rPr>
              <a:t>各市町の水道事業者により更新手続きが異なります。</a:t>
            </a:r>
          </a:p>
          <a:p>
            <a:r>
              <a:rPr lang="ja-JP" altLang="en-US" sz="2000" dirty="0">
                <a:solidFill>
                  <a:srgbClr val="FF0000"/>
                </a:solidFill>
                <a:latin typeface="+mn-ea"/>
              </a:rPr>
              <a:t>水道事業者の指示に従ってください。</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4" name="テキスト ボックス 1">
            <a:extLst>
              <a:ext uri="{FF2B5EF4-FFF2-40B4-BE49-F238E27FC236}">
                <a16:creationId xmlns:a16="http://schemas.microsoft.com/office/drawing/2014/main" id="{7B557101-4515-8383-CDC3-F7B1B22F29C5}"/>
              </a:ext>
            </a:extLst>
          </p:cNvPr>
          <p:cNvSpPr txBox="1">
            <a:spLocks noChangeArrowheads="1"/>
          </p:cNvSpPr>
          <p:nvPr/>
        </p:nvSpPr>
        <p:spPr bwMode="auto">
          <a:xfrm>
            <a:off x="250825" y="188913"/>
            <a:ext cx="86423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50000"/>
              </a:lnSpc>
              <a:spcBef>
                <a:spcPct val="0"/>
              </a:spcBef>
              <a:buFontTx/>
              <a:buNone/>
            </a:pPr>
            <a:r>
              <a:rPr lang="ja-JP" altLang="en-US" sz="3600" dirty="0" smtClean="0">
                <a:latin typeface="+mn-ea"/>
                <a:ea typeface="+mn-ea"/>
              </a:rPr>
              <a:t>更新</a:t>
            </a:r>
            <a:r>
              <a:rPr lang="ja-JP" altLang="en-US" sz="3600" dirty="0">
                <a:latin typeface="+mn-ea"/>
                <a:ea typeface="+mn-ea"/>
              </a:rPr>
              <a:t>時の確認事項</a:t>
            </a:r>
            <a:r>
              <a:rPr lang="ja-JP" altLang="en-US" sz="3600" b="1" dirty="0">
                <a:latin typeface="+mn-ea"/>
                <a:ea typeface="+mn-ea"/>
              </a:rPr>
              <a:t>　　　 </a:t>
            </a:r>
          </a:p>
        </p:txBody>
      </p:sp>
      <p:sp>
        <p:nvSpPr>
          <p:cNvPr id="2" name="テキスト ボックス 1">
            <a:extLst>
              <a:ext uri="{FF2B5EF4-FFF2-40B4-BE49-F238E27FC236}">
                <a16:creationId xmlns:a16="http://schemas.microsoft.com/office/drawing/2014/main" id="{7411ED72-F286-2681-5CDC-1249D5E8202B}"/>
              </a:ext>
            </a:extLst>
          </p:cNvPr>
          <p:cNvSpPr txBox="1"/>
          <p:nvPr/>
        </p:nvSpPr>
        <p:spPr>
          <a:xfrm>
            <a:off x="250826" y="904577"/>
            <a:ext cx="8642350" cy="4708981"/>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000" dirty="0" smtClean="0">
                <a:latin typeface="+mn-ea"/>
              </a:rPr>
              <a:t>厚生</a:t>
            </a:r>
            <a:r>
              <a:rPr kumimoji="1" lang="ja-JP" altLang="en-US" sz="2000" dirty="0">
                <a:latin typeface="+mn-ea"/>
              </a:rPr>
              <a:t>労働省水道</a:t>
            </a:r>
            <a:r>
              <a:rPr lang="ja-JP" altLang="en-US" sz="2000" dirty="0">
                <a:latin typeface="+mn-ea"/>
              </a:rPr>
              <a:t>課長通知に基づき、適正に給水装置工事の事業を運営していることの確認</a:t>
            </a:r>
            <a:endParaRPr lang="en-US" altLang="ja-JP" sz="2000" dirty="0">
              <a:latin typeface="+mn-ea"/>
            </a:endParaRPr>
          </a:p>
          <a:p>
            <a:pPr marL="342900" indent="-342900">
              <a:buFont typeface="Arial" panose="020B0604020202020204" pitchFamily="34" charset="0"/>
              <a:buChar char="•"/>
            </a:pPr>
            <a:r>
              <a:rPr kumimoji="1" lang="ja-JP" altLang="en-US" sz="2000" b="1" dirty="0" smtClean="0">
                <a:solidFill>
                  <a:srgbClr val="FF0000"/>
                </a:solidFill>
                <a:latin typeface="+mn-ea"/>
              </a:rPr>
              <a:t>「</a:t>
            </a:r>
            <a:r>
              <a:rPr kumimoji="1" lang="ja-JP" altLang="en-US" sz="2000" b="1" dirty="0">
                <a:solidFill>
                  <a:srgbClr val="FF0000"/>
                </a:solidFill>
                <a:latin typeface="+mn-ea"/>
              </a:rPr>
              <a:t>公表可」</a:t>
            </a:r>
            <a:r>
              <a:rPr kumimoji="1" lang="ja-JP" altLang="en-US" sz="2000" dirty="0">
                <a:latin typeface="+mn-ea"/>
              </a:rPr>
              <a:t>と回答した業務内容（休日・営業時間。漏水等修繕対応の可否等）は</a:t>
            </a:r>
            <a:r>
              <a:rPr kumimoji="1" lang="ja-JP" altLang="en-US" sz="2000" dirty="0" smtClean="0">
                <a:latin typeface="+mn-ea"/>
              </a:rPr>
              <a:t>、</a:t>
            </a:r>
            <a:r>
              <a:rPr kumimoji="1" lang="ja-JP" altLang="en-US" sz="2000" b="1" dirty="0" smtClean="0">
                <a:solidFill>
                  <a:srgbClr val="FF0000"/>
                </a:solidFill>
                <a:latin typeface="+mn-ea"/>
              </a:rPr>
              <a:t>熱海市</a:t>
            </a:r>
            <a:r>
              <a:rPr kumimoji="1" lang="en-US" altLang="ja-JP" sz="2000" b="1" dirty="0" smtClean="0">
                <a:solidFill>
                  <a:srgbClr val="FF0000"/>
                </a:solidFill>
                <a:latin typeface="+mn-ea"/>
              </a:rPr>
              <a:t>HP</a:t>
            </a:r>
            <a:r>
              <a:rPr kumimoji="1" lang="ja-JP" altLang="en-US" sz="2000" b="1" dirty="0">
                <a:solidFill>
                  <a:srgbClr val="FF0000"/>
                </a:solidFill>
                <a:latin typeface="+mn-ea"/>
              </a:rPr>
              <a:t>に掲載</a:t>
            </a:r>
            <a:r>
              <a:rPr kumimoji="1" lang="ja-JP" altLang="en-US" sz="2000" dirty="0">
                <a:latin typeface="+mn-ea"/>
              </a:rPr>
              <a:t>し、お客さまに情報提供することもあります</a:t>
            </a:r>
            <a:r>
              <a:rPr kumimoji="1" lang="ja-JP" altLang="en-US" sz="2000" dirty="0" smtClean="0">
                <a:latin typeface="+mn-ea"/>
              </a:rPr>
              <a:t>。（</a:t>
            </a:r>
            <a:r>
              <a:rPr kumimoji="1" lang="ja-JP" altLang="en-US" sz="2000" dirty="0">
                <a:latin typeface="+mn-ea"/>
              </a:rPr>
              <a:t>各市町により掲載内容が違うことが考えられます。</a:t>
            </a:r>
            <a:r>
              <a:rPr kumimoji="1" lang="ja-JP" altLang="en-US" sz="2000" dirty="0" smtClean="0">
                <a:latin typeface="+mn-ea"/>
              </a:rPr>
              <a:t>）</a:t>
            </a:r>
            <a:endParaRPr kumimoji="1" lang="en-US" altLang="ja-JP" sz="2000" dirty="0" smtClean="0">
              <a:latin typeface="+mn-ea"/>
            </a:endParaRPr>
          </a:p>
          <a:p>
            <a:pPr algn="just">
              <a:lnSpc>
                <a:spcPts val="4000"/>
              </a:lnSpc>
            </a:pPr>
            <a:endParaRPr lang="en-US" altLang="ja-JP" sz="2000" dirty="0" smtClean="0">
              <a:latin typeface="+mn-ea"/>
            </a:endParaRPr>
          </a:p>
          <a:p>
            <a:pPr algn="just">
              <a:lnSpc>
                <a:spcPts val="4000"/>
              </a:lnSpc>
            </a:pPr>
            <a:r>
              <a:rPr lang="ja-JP" altLang="en-US" sz="2000" dirty="0" smtClean="0">
                <a:latin typeface="+mn-ea"/>
              </a:rPr>
              <a:t>＜</a:t>
            </a:r>
            <a:r>
              <a:rPr lang="ja-JP" altLang="en-US" sz="2000" dirty="0">
                <a:latin typeface="+mn-ea"/>
              </a:rPr>
              <a:t>更新時の確認事項＞</a:t>
            </a:r>
            <a:endParaRPr lang="en-US" altLang="ja-JP" sz="2000" dirty="0">
              <a:latin typeface="+mn-ea"/>
            </a:endParaRPr>
          </a:p>
          <a:p>
            <a:pPr marL="514350" indent="-514350" algn="just">
              <a:lnSpc>
                <a:spcPts val="4000"/>
              </a:lnSpc>
              <a:buFont typeface="+mj-ea"/>
              <a:buAutoNum type="circleNumDbPlain"/>
            </a:pPr>
            <a:r>
              <a:rPr lang="ja-JP" altLang="en-US" sz="2000" dirty="0">
                <a:latin typeface="+mn-ea"/>
              </a:rPr>
              <a:t>指定給水装置工事事業者の講習会の受講状況</a:t>
            </a:r>
            <a:endParaRPr lang="en-US" altLang="ja-JP" sz="2000" dirty="0">
              <a:latin typeface="+mn-ea"/>
            </a:endParaRPr>
          </a:p>
          <a:p>
            <a:pPr marL="514350" indent="-514350" algn="just">
              <a:lnSpc>
                <a:spcPts val="4000"/>
              </a:lnSpc>
              <a:buFont typeface="+mj-ea"/>
              <a:buAutoNum type="circleNumDbPlain"/>
            </a:pPr>
            <a:r>
              <a:rPr lang="ja-JP" altLang="en-US" sz="2000" dirty="0">
                <a:latin typeface="+mn-ea"/>
              </a:rPr>
              <a:t>給水装置工事主任技術者等の研修受講実績</a:t>
            </a:r>
            <a:endParaRPr lang="en-US" altLang="ja-JP" sz="2000" dirty="0">
              <a:latin typeface="+mn-ea"/>
            </a:endParaRPr>
          </a:p>
          <a:p>
            <a:pPr marL="514350" indent="-514350" algn="just">
              <a:lnSpc>
                <a:spcPts val="4000"/>
              </a:lnSpc>
              <a:buFont typeface="+mj-ea"/>
              <a:buAutoNum type="circleNumDbPlain"/>
            </a:pPr>
            <a:r>
              <a:rPr lang="ja-JP" altLang="en-US" sz="2000" dirty="0">
                <a:latin typeface="+mn-ea"/>
              </a:rPr>
              <a:t>指定給水装置工事業者の業務内容</a:t>
            </a:r>
            <a:endParaRPr lang="en-US" altLang="ja-JP" sz="2000" dirty="0">
              <a:latin typeface="+mn-ea"/>
            </a:endParaRPr>
          </a:p>
          <a:p>
            <a:pPr marL="514350" indent="-514350" algn="just">
              <a:lnSpc>
                <a:spcPts val="4000"/>
              </a:lnSpc>
              <a:buFont typeface="+mj-ea"/>
              <a:buAutoNum type="circleNumDbPlain"/>
            </a:pPr>
            <a:r>
              <a:rPr lang="ja-JP" altLang="en-US" sz="2000" dirty="0">
                <a:latin typeface="+mn-ea"/>
              </a:rPr>
              <a:t>給水装置工事施工に必要な技術者の従事</a:t>
            </a:r>
            <a:r>
              <a:rPr lang="ja-JP" altLang="en-US" sz="2000" dirty="0" smtClean="0">
                <a:latin typeface="+mn-ea"/>
              </a:rPr>
              <a:t>状況</a:t>
            </a:r>
            <a:endParaRPr lang="ja-JP" altLang="en-US" sz="2000" dirty="0">
              <a:latin typeface="+mn-ea"/>
            </a:endParaRPr>
          </a:p>
        </p:txBody>
      </p:sp>
      <p:sp>
        <p:nvSpPr>
          <p:cNvPr id="8" name="スライド番号プレースホルダー 2">
            <a:extLst>
              <a:ext uri="{FF2B5EF4-FFF2-40B4-BE49-F238E27FC236}">
                <a16:creationId xmlns:a16="http://schemas.microsoft.com/office/drawing/2014/main" id="{788647A9-FAEA-7CCC-121F-DB9A9C1DF765}"/>
              </a:ext>
            </a:extLst>
          </p:cNvPr>
          <p:cNvSpPr txBox="1">
            <a:spLocks/>
          </p:cNvSpPr>
          <p:nvPr/>
        </p:nvSpPr>
        <p:spPr>
          <a:xfrm>
            <a:off x="5143500" y="6311998"/>
            <a:ext cx="4000500" cy="723853"/>
          </a:xfrm>
          <a:prstGeom prst="rect">
            <a:avLst/>
          </a:prstGeom>
        </p:spPr>
        <p:txBody>
          <a:bodyPr vert="horz" lIns="91440" tIns="45720" rIns="91440" bIns="45720" rtlCol="0" anchor="b"/>
          <a:lstStyle>
            <a:defPPr>
              <a:defRPr lang="en-US"/>
            </a:defPPr>
            <a:lvl1pPr marL="0" algn="r" defTabSz="457200" rtl="0" eaLnBrk="1" latinLnBrk="0" hangingPunct="1">
              <a:defRPr sz="9000" b="0" kern="1200">
                <a:ln>
                  <a:noFill/>
                </a:ln>
                <a:solidFill>
                  <a:schemeClr val="accent1">
                    <a:alpha val="2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ja-JP" altLang="en-US" dirty="0">
              <a:latin typeface="+mn-ea"/>
            </a:endParaRPr>
          </a:p>
        </p:txBody>
      </p:sp>
      <p:sp>
        <p:nvSpPr>
          <p:cNvPr id="3" name="スライド番号プレースホルダー 2"/>
          <p:cNvSpPr>
            <a:spLocks noGrp="1"/>
          </p:cNvSpPr>
          <p:nvPr>
            <p:ph type="sldNum" sz="quarter" idx="12"/>
          </p:nvPr>
        </p:nvSpPr>
        <p:spPr/>
        <p:txBody>
          <a:bodyPr/>
          <a:lstStyle/>
          <a:p>
            <a:pPr>
              <a:defRPr/>
            </a:pPr>
            <a:fld id="{352F16A3-51F0-4718-B41C-B172A3882F14}" type="slidenum">
              <a:rPr lang="ja-JP" altLang="en-US" smtClean="0">
                <a:latin typeface="+mn-ea"/>
              </a:rPr>
              <a:pPr>
                <a:defRPr/>
              </a:pPr>
              <a:t>4</a:t>
            </a:fld>
            <a:endParaRPr lang="ja-JP" altLang="en-US">
              <a:latin typeface="+mn-ea"/>
            </a:endParaRPr>
          </a:p>
        </p:txBody>
      </p:sp>
      <p:sp>
        <p:nvSpPr>
          <p:cNvPr id="10"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79557" y="638568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ja-JP" altLang="en-US" dirty="0" smtClean="0">
                <a:solidFill>
                  <a:srgbClr val="0000CC"/>
                </a:solidFill>
                <a:latin typeface="+mn-ea"/>
              </a:rPr>
              <a:t>１　指定の更新制度</a:t>
            </a:r>
            <a:endParaRPr lang="ja-JP" altLang="en-US" dirty="0">
              <a:latin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FB28C58D-CCDA-E014-FA46-67F32A6E079B}"/>
              </a:ext>
            </a:extLst>
          </p:cNvPr>
          <p:cNvSpPr txBox="1">
            <a:spLocks noChangeArrowheads="1"/>
          </p:cNvSpPr>
          <p:nvPr/>
        </p:nvSpPr>
        <p:spPr bwMode="auto">
          <a:xfrm>
            <a:off x="250825" y="911616"/>
            <a:ext cx="8642349" cy="4495008"/>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marL="342900" indent="-342900">
              <a:lnSpc>
                <a:spcPts val="2000"/>
              </a:lnSpc>
              <a:spcBef>
                <a:spcPts val="1000"/>
              </a:spcBef>
            </a:pPr>
            <a:r>
              <a:rPr lang="ja-JP" altLang="en-US" sz="2000" dirty="0" smtClean="0">
                <a:latin typeface="+mn-ea"/>
                <a:ea typeface="+mn-ea"/>
              </a:rPr>
              <a:t>事業所</a:t>
            </a:r>
            <a:r>
              <a:rPr lang="ja-JP" altLang="en-US" sz="2000" dirty="0">
                <a:latin typeface="+mn-ea"/>
                <a:ea typeface="+mn-ea"/>
              </a:rPr>
              <a:t>ごとに、給水装置工事主任技術者免状の交付を受けている者</a:t>
            </a:r>
            <a:r>
              <a:rPr lang="ja-JP" altLang="en-US" sz="2000" dirty="0" smtClean="0">
                <a:latin typeface="+mn-ea"/>
                <a:ea typeface="+mn-ea"/>
              </a:rPr>
              <a:t>のうち</a:t>
            </a:r>
            <a:r>
              <a:rPr lang="ja-JP" altLang="en-US" sz="2000" dirty="0">
                <a:latin typeface="+mn-ea"/>
                <a:ea typeface="+mn-ea"/>
              </a:rPr>
              <a:t>から、</a:t>
            </a:r>
            <a:r>
              <a:rPr lang="ja-JP" altLang="en-US" sz="2000" b="1" dirty="0">
                <a:solidFill>
                  <a:srgbClr val="FF0000"/>
                </a:solidFill>
                <a:latin typeface="+mn-ea"/>
                <a:ea typeface="+mn-ea"/>
              </a:rPr>
              <a:t>給水装置工事主任技術者</a:t>
            </a:r>
            <a:r>
              <a:rPr lang="ja-JP" altLang="en-US" sz="2000" dirty="0">
                <a:latin typeface="+mn-ea"/>
                <a:ea typeface="+mn-ea"/>
              </a:rPr>
              <a:t>を選任しなければならない。</a:t>
            </a:r>
            <a:endParaRPr lang="en-US" altLang="ja-JP" sz="2000" dirty="0">
              <a:latin typeface="+mn-ea"/>
              <a:ea typeface="+mn-ea"/>
            </a:endParaRPr>
          </a:p>
          <a:p>
            <a:pPr marL="342900" indent="-342900">
              <a:lnSpc>
                <a:spcPts val="2000"/>
              </a:lnSpc>
              <a:spcBef>
                <a:spcPts val="1000"/>
              </a:spcBef>
            </a:pPr>
            <a:r>
              <a:rPr lang="ja-JP" altLang="en-US" sz="2000" dirty="0" smtClean="0">
                <a:latin typeface="+mn-ea"/>
                <a:ea typeface="+mn-ea"/>
              </a:rPr>
              <a:t>給水</a:t>
            </a:r>
            <a:r>
              <a:rPr lang="ja-JP" altLang="en-US" sz="2000" dirty="0">
                <a:latin typeface="+mn-ea"/>
                <a:ea typeface="+mn-ea"/>
              </a:rPr>
              <a:t>装置工事主任技術者を選任又は解任したときは、</a:t>
            </a:r>
            <a:r>
              <a:rPr lang="ja-JP" altLang="en-US" sz="2000" b="1" dirty="0">
                <a:solidFill>
                  <a:srgbClr val="FF0000"/>
                </a:solidFill>
                <a:latin typeface="+mn-ea"/>
                <a:ea typeface="+mn-ea"/>
              </a:rPr>
              <a:t>遅滞なく</a:t>
            </a:r>
            <a:r>
              <a:rPr lang="ja-JP" altLang="en-US" sz="2000" dirty="0">
                <a:latin typeface="+mn-ea"/>
                <a:ea typeface="+mn-ea"/>
              </a:rPr>
              <a:t>、</a:t>
            </a:r>
            <a:r>
              <a:rPr lang="ja-JP" altLang="en-US" sz="2000" dirty="0" smtClean="0">
                <a:latin typeface="+mn-ea"/>
                <a:ea typeface="+mn-ea"/>
              </a:rPr>
              <a:t>水道事</a:t>
            </a:r>
            <a:r>
              <a:rPr lang="ja-JP" altLang="en-US" sz="2000" dirty="0">
                <a:latin typeface="+mn-ea"/>
                <a:ea typeface="+mn-ea"/>
              </a:rPr>
              <a:t>業者に届け出なければならない。</a:t>
            </a:r>
            <a:endParaRPr lang="en-US" altLang="ja-JP" sz="2000" dirty="0">
              <a:latin typeface="+mn-ea"/>
              <a:ea typeface="+mn-ea"/>
            </a:endParaRPr>
          </a:p>
          <a:p>
            <a:pPr marL="342900" indent="-342900">
              <a:lnSpc>
                <a:spcPts val="2000"/>
              </a:lnSpc>
              <a:spcBef>
                <a:spcPts val="1000"/>
              </a:spcBef>
            </a:pPr>
            <a:r>
              <a:rPr lang="ja-JP" altLang="en-US" sz="2000" dirty="0" smtClean="0">
                <a:latin typeface="+mn-ea"/>
                <a:ea typeface="+mn-ea"/>
              </a:rPr>
              <a:t>給水</a:t>
            </a:r>
            <a:r>
              <a:rPr lang="ja-JP" altLang="en-US" sz="2000" dirty="0">
                <a:latin typeface="+mn-ea"/>
                <a:ea typeface="+mn-ea"/>
              </a:rPr>
              <a:t>装置工事主任技術者が欠けたときは、</a:t>
            </a:r>
            <a:r>
              <a:rPr lang="ja-JP" altLang="en-US" sz="2000" b="1" dirty="0">
                <a:solidFill>
                  <a:srgbClr val="FF0000"/>
                </a:solidFill>
                <a:latin typeface="+mn-ea"/>
                <a:ea typeface="+mn-ea"/>
              </a:rPr>
              <a:t>欠けた日から２週間以内</a:t>
            </a:r>
            <a:r>
              <a:rPr lang="ja-JP" altLang="en-US" sz="2000" dirty="0" smtClean="0">
                <a:latin typeface="+mn-ea"/>
                <a:ea typeface="+mn-ea"/>
              </a:rPr>
              <a:t>に新た</a:t>
            </a:r>
            <a:r>
              <a:rPr lang="ja-JP" altLang="en-US" sz="2000" dirty="0">
                <a:latin typeface="+mn-ea"/>
                <a:ea typeface="+mn-ea"/>
              </a:rPr>
              <a:t>に給水装置工事主任技術者を選任しなければならない</a:t>
            </a:r>
            <a:r>
              <a:rPr lang="ja-JP" altLang="en-US" sz="2000" dirty="0" smtClean="0">
                <a:latin typeface="+mn-ea"/>
                <a:ea typeface="+mn-ea"/>
              </a:rPr>
              <a:t>。</a:t>
            </a:r>
            <a:endParaRPr lang="en-US" altLang="ja-JP" sz="2000" dirty="0" smtClean="0">
              <a:latin typeface="+mn-ea"/>
              <a:ea typeface="+mn-ea"/>
            </a:endParaRPr>
          </a:p>
          <a:p>
            <a:pPr marL="342900" indent="-342900">
              <a:lnSpc>
                <a:spcPts val="2600"/>
              </a:lnSpc>
            </a:pPr>
            <a:r>
              <a:rPr lang="ja-JP" altLang="en-US" sz="2000" dirty="0">
                <a:latin typeface="+mn-ea"/>
                <a:ea typeface="+mn-ea"/>
              </a:rPr>
              <a:t>給水装置工事主任技術者の選任・解任は、</a:t>
            </a:r>
            <a:r>
              <a:rPr lang="ja-JP" altLang="en-US" sz="2000" b="1" dirty="0">
                <a:solidFill>
                  <a:srgbClr val="FF0000"/>
                </a:solidFill>
                <a:latin typeface="+mn-ea"/>
                <a:ea typeface="+mn-ea"/>
              </a:rPr>
              <a:t>「給水装置工事主任技術者選任・解任届出書」</a:t>
            </a:r>
            <a:r>
              <a:rPr lang="ja-JP" altLang="en-US" sz="2000" dirty="0">
                <a:latin typeface="+mn-ea"/>
                <a:ea typeface="+mn-ea"/>
              </a:rPr>
              <a:t>を提出</a:t>
            </a:r>
            <a:endParaRPr lang="en-US" altLang="ja-JP" sz="2000" dirty="0">
              <a:latin typeface="+mn-ea"/>
              <a:ea typeface="+mn-ea"/>
            </a:endParaRPr>
          </a:p>
          <a:p>
            <a:pPr marL="342900" indent="-342900">
              <a:lnSpc>
                <a:spcPts val="2600"/>
              </a:lnSpc>
            </a:pPr>
            <a:r>
              <a:rPr lang="ja-JP" altLang="en-US" sz="2000" dirty="0" smtClean="0">
                <a:latin typeface="+mn-ea"/>
                <a:ea typeface="+mn-ea"/>
              </a:rPr>
              <a:t>選任</a:t>
            </a:r>
            <a:r>
              <a:rPr lang="ja-JP" altLang="en-US" sz="2000" dirty="0">
                <a:latin typeface="+mn-ea"/>
                <a:ea typeface="+mn-ea"/>
              </a:rPr>
              <a:t>の場合は、</a:t>
            </a:r>
            <a:r>
              <a:rPr lang="ja-JP" altLang="en-US" sz="2000" b="1" dirty="0">
                <a:solidFill>
                  <a:srgbClr val="FF0000"/>
                </a:solidFill>
                <a:latin typeface="+mn-ea"/>
                <a:ea typeface="+mn-ea"/>
              </a:rPr>
              <a:t>「給水装置工事主任技術者免状」の写し</a:t>
            </a:r>
            <a:r>
              <a:rPr lang="ja-JP" altLang="en-US" sz="2000" dirty="0">
                <a:latin typeface="+mn-ea"/>
                <a:ea typeface="+mn-ea"/>
              </a:rPr>
              <a:t>又</a:t>
            </a:r>
            <a:r>
              <a:rPr lang="ja-JP" altLang="en-US" sz="2000" dirty="0" smtClean="0">
                <a:latin typeface="+mn-ea"/>
                <a:ea typeface="+mn-ea"/>
              </a:rPr>
              <a:t>は</a:t>
            </a:r>
            <a:r>
              <a:rPr lang="ja-JP" altLang="en-US" sz="2000" b="1" dirty="0" smtClean="0">
                <a:solidFill>
                  <a:srgbClr val="FF0000"/>
                </a:solidFill>
                <a:latin typeface="+mn-ea"/>
                <a:ea typeface="+mn-ea"/>
              </a:rPr>
              <a:t>「</a:t>
            </a:r>
            <a:r>
              <a:rPr lang="ja-JP" altLang="en-US" sz="2000" b="1" dirty="0">
                <a:solidFill>
                  <a:srgbClr val="FF0000"/>
                </a:solidFill>
                <a:latin typeface="+mn-ea"/>
                <a:ea typeface="+mn-ea"/>
              </a:rPr>
              <a:t>給水装置工事主任技術者証」の写し</a:t>
            </a:r>
            <a:r>
              <a:rPr lang="ja-JP" altLang="en-US" sz="2000" dirty="0">
                <a:latin typeface="+mn-ea"/>
                <a:ea typeface="+mn-ea"/>
              </a:rPr>
              <a:t>を添付</a:t>
            </a:r>
            <a:endParaRPr lang="en-US" altLang="ja-JP" sz="2000" dirty="0">
              <a:latin typeface="+mn-ea"/>
              <a:ea typeface="+mn-ea"/>
            </a:endParaRPr>
          </a:p>
          <a:p>
            <a:pPr marL="342900" indent="-342900">
              <a:lnSpc>
                <a:spcPts val="2600"/>
              </a:lnSpc>
            </a:pPr>
            <a:r>
              <a:rPr lang="ja-JP" altLang="en-US" sz="2000" dirty="0">
                <a:latin typeface="+mn-ea"/>
                <a:ea typeface="+mn-ea"/>
              </a:rPr>
              <a:t>解任によって給水装置工事主任技術者が不在となり、２週間以内に選任できない場合は、新たに選任するまで、</a:t>
            </a:r>
            <a:r>
              <a:rPr lang="ja-JP" altLang="en-US" sz="2000" b="1" dirty="0">
                <a:solidFill>
                  <a:srgbClr val="FF0000"/>
                </a:solidFill>
                <a:latin typeface="+mn-ea"/>
                <a:ea typeface="+mn-ea"/>
              </a:rPr>
              <a:t>「指定給水装置事業者休止届出書」</a:t>
            </a:r>
            <a:r>
              <a:rPr lang="ja-JP" altLang="en-US" sz="2000" dirty="0">
                <a:latin typeface="+mn-ea"/>
                <a:ea typeface="+mn-ea"/>
              </a:rPr>
              <a:t>を提出</a:t>
            </a:r>
          </a:p>
          <a:p>
            <a:pPr marL="342900" indent="-342900">
              <a:lnSpc>
                <a:spcPts val="2000"/>
              </a:lnSpc>
              <a:spcBef>
                <a:spcPts val="1000"/>
              </a:spcBef>
            </a:pPr>
            <a:endParaRPr lang="ja-JP" altLang="en-US" sz="2000" dirty="0">
              <a:latin typeface="+mn-ea"/>
              <a:ea typeface="+mn-ea"/>
            </a:endParaRPr>
          </a:p>
        </p:txBody>
      </p:sp>
      <p:sp>
        <p:nvSpPr>
          <p:cNvPr id="3" name="テキスト ボックス 2">
            <a:extLst>
              <a:ext uri="{FF2B5EF4-FFF2-40B4-BE49-F238E27FC236}">
                <a16:creationId xmlns:a16="http://schemas.microsoft.com/office/drawing/2014/main" id="{F888DD4D-1BCC-2630-378F-849D00892AD2}"/>
              </a:ext>
            </a:extLst>
          </p:cNvPr>
          <p:cNvSpPr txBox="1"/>
          <p:nvPr/>
        </p:nvSpPr>
        <p:spPr>
          <a:xfrm>
            <a:off x="250825" y="208214"/>
            <a:ext cx="8642350" cy="646331"/>
          </a:xfrm>
          <a:prstGeom prst="rect">
            <a:avLst/>
          </a:prstGeom>
          <a:noFill/>
        </p:spPr>
        <p:txBody>
          <a:bodyPr wrap="square" rtlCol="0">
            <a:spAutoFit/>
          </a:bodyPr>
          <a:lstStyle/>
          <a:p>
            <a:pPr algn="ctr"/>
            <a:r>
              <a:rPr kumimoji="1" lang="ja-JP" altLang="en-US" sz="3600" dirty="0">
                <a:latin typeface="+mn-ea"/>
              </a:rPr>
              <a:t>給水装置工事主任技術者の届出について</a:t>
            </a:r>
          </a:p>
        </p:txBody>
      </p:sp>
      <p:sp>
        <p:nvSpPr>
          <p:cNvPr id="9"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88374" y="638694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2</a:t>
            </a:r>
            <a:r>
              <a:rPr lang="ja-JP" altLang="en-US" dirty="0" smtClean="0">
                <a:solidFill>
                  <a:srgbClr val="0000CC"/>
                </a:solidFill>
                <a:latin typeface="+mn-ea"/>
              </a:rPr>
              <a:t> 給水装置工事主任技術者</a:t>
            </a:r>
            <a:endParaRPr lang="ja-JP" altLang="en-US" dirty="0">
              <a:latin typeface="+mn-ea"/>
            </a:endParaRPr>
          </a:p>
        </p:txBody>
      </p:sp>
      <p:sp>
        <p:nvSpPr>
          <p:cNvPr id="2" name="スライド番号プレースホルダー 1"/>
          <p:cNvSpPr>
            <a:spLocks noGrp="1"/>
          </p:cNvSpPr>
          <p:nvPr>
            <p:ph type="sldNum" sz="quarter" idx="12"/>
          </p:nvPr>
        </p:nvSpPr>
        <p:spPr/>
        <p:txBody>
          <a:bodyPr/>
          <a:lstStyle/>
          <a:p>
            <a:pPr>
              <a:defRPr/>
            </a:pPr>
            <a:fld id="{DD71A4AD-4A4F-4E4E-BA32-1B0A3882C43B}" type="slidenum">
              <a:rPr lang="ja-JP" altLang="en-US" smtClean="0"/>
              <a:pPr>
                <a:defRPr/>
              </a:pPr>
              <a:t>5</a:t>
            </a:fld>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6C8259A1-90E8-6408-EA90-3AE3F65C038E}"/>
              </a:ext>
            </a:extLst>
          </p:cNvPr>
          <p:cNvSpPr txBox="1">
            <a:spLocks noChangeArrowheads="1"/>
          </p:cNvSpPr>
          <p:nvPr/>
        </p:nvSpPr>
        <p:spPr bwMode="auto">
          <a:xfrm>
            <a:off x="250825" y="205630"/>
            <a:ext cx="86423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給水装置工事主任技術者の役割</a:t>
            </a:r>
          </a:p>
        </p:txBody>
      </p:sp>
      <p:sp>
        <p:nvSpPr>
          <p:cNvPr id="17411" name="Text Box 6">
            <a:extLst>
              <a:ext uri="{FF2B5EF4-FFF2-40B4-BE49-F238E27FC236}">
                <a16:creationId xmlns:a16="http://schemas.microsoft.com/office/drawing/2014/main" id="{17A6480D-AFF1-394B-7E79-6AFC7883F155}"/>
              </a:ext>
            </a:extLst>
          </p:cNvPr>
          <p:cNvSpPr txBox="1">
            <a:spLocks noChangeArrowheads="1"/>
          </p:cNvSpPr>
          <p:nvPr/>
        </p:nvSpPr>
        <p:spPr bwMode="auto">
          <a:xfrm>
            <a:off x="250825" y="911160"/>
            <a:ext cx="8642350" cy="4483279"/>
          </a:xfrm>
          <a:prstGeom prst="rect">
            <a:avLst/>
          </a:prstGeom>
          <a:noFill/>
          <a:ln w="12700">
            <a:noFill/>
            <a:miter lim="800000"/>
            <a:headEnd/>
            <a:tailEnd/>
          </a:ln>
          <a:effec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fontAlgn="auto" hangingPunct="1">
              <a:lnSpc>
                <a:spcPct val="100000"/>
              </a:lnSpc>
              <a:spcBef>
                <a:spcPct val="50000"/>
              </a:spcBef>
              <a:spcAft>
                <a:spcPts val="0"/>
              </a:spcAft>
              <a:buFontTx/>
              <a:buNone/>
              <a:defRPr/>
            </a:pPr>
            <a:r>
              <a:rPr lang="ja-JP" altLang="en-US" sz="2000" dirty="0">
                <a:latin typeface="+mn-ea"/>
                <a:ea typeface="+mn-ea"/>
              </a:rPr>
              <a:t>　給水装置工事主任技術者は、給水装置工事の調査、計画、施工、検査の一連の工事過程の全体について技術上の統括、管理を</a:t>
            </a:r>
            <a:r>
              <a:rPr lang="ja-JP" altLang="en-US" sz="2000" dirty="0" smtClean="0">
                <a:latin typeface="+mn-ea"/>
                <a:ea typeface="+mn-ea"/>
              </a:rPr>
              <a:t>行う。</a:t>
            </a:r>
            <a:endParaRPr lang="en-US" altLang="ja-JP" sz="2000" dirty="0">
              <a:latin typeface="+mn-ea"/>
              <a:ea typeface="+mn-ea"/>
            </a:endParaRPr>
          </a:p>
          <a:p>
            <a:pPr eaLnBrk="1" fontAlgn="auto" hangingPunct="1">
              <a:lnSpc>
                <a:spcPct val="100000"/>
              </a:lnSpc>
              <a:spcBef>
                <a:spcPct val="50000"/>
              </a:spcBef>
              <a:spcAft>
                <a:spcPts val="0"/>
              </a:spcAft>
              <a:buFontTx/>
              <a:buNone/>
              <a:defRPr/>
            </a:pPr>
            <a:r>
              <a:rPr lang="ja-JP" altLang="en-US" sz="2000" dirty="0" smtClean="0">
                <a:latin typeface="+mn-ea"/>
                <a:ea typeface="+mn-ea"/>
              </a:rPr>
              <a:t>給水装置工事主任技術者の具体的な職務</a:t>
            </a:r>
            <a:endParaRPr lang="en-US" altLang="ja-JP" sz="2000" dirty="0">
              <a:latin typeface="+mn-ea"/>
              <a:ea typeface="+mn-ea"/>
            </a:endParaRPr>
          </a:p>
          <a:p>
            <a:pPr eaLnBrk="1" fontAlgn="auto" hangingPunct="1">
              <a:lnSpc>
                <a:spcPct val="100000"/>
              </a:lnSpc>
              <a:spcBef>
                <a:spcPct val="50000"/>
              </a:spcBef>
              <a:spcAft>
                <a:spcPts val="0"/>
              </a:spcAft>
              <a:buFontTx/>
              <a:buNone/>
              <a:defRPr/>
            </a:pPr>
            <a:r>
              <a:rPr lang="ja-JP" altLang="en-US" sz="2000" dirty="0" smtClean="0">
                <a:latin typeface="+mn-ea"/>
                <a:ea typeface="+mn-ea"/>
              </a:rPr>
              <a:t>－</a:t>
            </a:r>
            <a:r>
              <a:rPr lang="ja-JP" altLang="en-US" sz="2000" dirty="0">
                <a:latin typeface="+mn-ea"/>
                <a:ea typeface="+mn-ea"/>
              </a:rPr>
              <a:t>水道法第２５条の４第３項、水道法施行規則第２３条－</a:t>
            </a:r>
            <a:endParaRPr lang="en-US" altLang="ja-JP" sz="2000" dirty="0">
              <a:latin typeface="+mn-ea"/>
              <a:ea typeface="+mn-ea"/>
            </a:endParaRPr>
          </a:p>
          <a:p>
            <a:pPr marL="457200" indent="-457200">
              <a:buFont typeface="+mj-ea"/>
              <a:buAutoNum type="circleNumDbPlain"/>
            </a:pPr>
            <a:r>
              <a:rPr lang="ja-JP" altLang="en-US" sz="2000" dirty="0">
                <a:latin typeface="+mn-ea"/>
                <a:ea typeface="+mn-ea"/>
              </a:rPr>
              <a:t>給水装置工事の</a:t>
            </a:r>
            <a:r>
              <a:rPr lang="ja-JP" altLang="en-US" sz="2000" b="1" dirty="0">
                <a:solidFill>
                  <a:srgbClr val="FF0000"/>
                </a:solidFill>
                <a:latin typeface="+mn-ea"/>
                <a:ea typeface="+mn-ea"/>
              </a:rPr>
              <a:t>一連の過程における技術上の管理</a:t>
            </a:r>
            <a:endParaRPr lang="en-US" altLang="ja-JP" sz="2000" b="1" dirty="0">
              <a:solidFill>
                <a:srgbClr val="FF0000"/>
              </a:solidFill>
              <a:latin typeface="+mn-ea"/>
              <a:ea typeface="+mn-ea"/>
            </a:endParaRPr>
          </a:p>
          <a:p>
            <a:pPr marL="457200" indent="-457200">
              <a:buFont typeface="+mj-ea"/>
              <a:buAutoNum type="circleNumDbPlain"/>
            </a:pPr>
            <a:r>
              <a:rPr lang="ja-JP" altLang="en-US" sz="2000" dirty="0">
                <a:latin typeface="+mn-ea"/>
                <a:ea typeface="+mn-ea"/>
              </a:rPr>
              <a:t>給水装置工事に</a:t>
            </a:r>
            <a:r>
              <a:rPr lang="ja-JP" altLang="en-US" sz="2000" b="1" dirty="0">
                <a:solidFill>
                  <a:srgbClr val="FF0000"/>
                </a:solidFill>
                <a:latin typeface="+mn-ea"/>
                <a:ea typeface="+mn-ea"/>
              </a:rPr>
              <a:t>従事する者の技術上の指導監督</a:t>
            </a:r>
            <a:endParaRPr lang="en-US" altLang="ja-JP" sz="2000" b="1" dirty="0">
              <a:solidFill>
                <a:srgbClr val="FF0000"/>
              </a:solidFill>
              <a:latin typeface="+mn-ea"/>
              <a:ea typeface="+mn-ea"/>
            </a:endParaRPr>
          </a:p>
          <a:p>
            <a:pPr marL="457200" indent="-457200">
              <a:buFont typeface="+mj-ea"/>
              <a:buAutoNum type="circleNumDbPlain"/>
            </a:pPr>
            <a:r>
              <a:rPr lang="ja-JP" altLang="en-US" sz="2000" b="1" dirty="0">
                <a:solidFill>
                  <a:srgbClr val="FF0000"/>
                </a:solidFill>
                <a:latin typeface="+mn-ea"/>
                <a:ea typeface="+mn-ea"/>
              </a:rPr>
              <a:t>給水装置の構造・材質が基準に適合</a:t>
            </a:r>
            <a:r>
              <a:rPr lang="ja-JP" altLang="en-US" sz="2000" dirty="0">
                <a:latin typeface="+mn-ea"/>
                <a:ea typeface="+mn-ea"/>
              </a:rPr>
              <a:t>しているかの確認</a:t>
            </a:r>
            <a:endParaRPr lang="en-US" altLang="ja-JP" sz="2000" dirty="0">
              <a:latin typeface="+mn-ea"/>
              <a:ea typeface="+mn-ea"/>
            </a:endParaRPr>
          </a:p>
          <a:p>
            <a:pPr marL="457200" indent="-457200">
              <a:buFont typeface="+mj-ea"/>
              <a:buAutoNum type="circleNumDbPlain"/>
            </a:pPr>
            <a:r>
              <a:rPr lang="ja-JP" altLang="en-US" sz="2000" dirty="0">
                <a:latin typeface="+mn-ea"/>
                <a:ea typeface="+mn-ea"/>
              </a:rPr>
              <a:t>給水装置工事に関する</a:t>
            </a:r>
            <a:r>
              <a:rPr lang="ja-JP" altLang="en-US" sz="2000" b="1" dirty="0">
                <a:solidFill>
                  <a:srgbClr val="FF0000"/>
                </a:solidFill>
                <a:latin typeface="+mn-ea"/>
                <a:ea typeface="+mn-ea"/>
              </a:rPr>
              <a:t>水道事業者との連絡調整</a:t>
            </a:r>
            <a:endParaRPr lang="ja-JP" altLang="en-US" sz="2000" b="1" dirty="0">
              <a:latin typeface="+mn-ea"/>
              <a:ea typeface="+mn-ea"/>
            </a:endParaRPr>
          </a:p>
          <a:p>
            <a:pPr eaLnBrk="1" fontAlgn="auto" hangingPunct="1">
              <a:lnSpc>
                <a:spcPct val="100000"/>
              </a:lnSpc>
              <a:spcBef>
                <a:spcPct val="50000"/>
              </a:spcBef>
              <a:spcAft>
                <a:spcPts val="0"/>
              </a:spcAft>
              <a:buFontTx/>
              <a:buNone/>
              <a:defRPr/>
            </a:pPr>
            <a:endParaRPr lang="en-US" altLang="ja-JP" sz="2000" dirty="0">
              <a:latin typeface="+mn-ea"/>
              <a:ea typeface="+mn-ea"/>
            </a:endParaRPr>
          </a:p>
          <a:p>
            <a:pPr eaLnBrk="1" fontAlgn="auto" hangingPunct="1">
              <a:lnSpc>
                <a:spcPct val="100000"/>
              </a:lnSpc>
              <a:spcBef>
                <a:spcPct val="50000"/>
              </a:spcBef>
              <a:spcAft>
                <a:spcPts val="0"/>
              </a:spcAft>
              <a:buFontTx/>
              <a:buNone/>
              <a:defRPr/>
            </a:pPr>
            <a:r>
              <a:rPr lang="ja-JP" altLang="en-US" sz="2000" dirty="0" smtClean="0">
                <a:latin typeface="+mn-ea"/>
                <a:ea typeface="+mn-ea"/>
              </a:rPr>
              <a:t>給水</a:t>
            </a:r>
            <a:r>
              <a:rPr lang="ja-JP" altLang="en-US" sz="2000" dirty="0">
                <a:latin typeface="+mn-ea"/>
                <a:ea typeface="+mn-ea"/>
              </a:rPr>
              <a:t>装置工事に従事する者は、給水装置工事主任技術者がその職務として行う指導に従わなければならない。</a:t>
            </a:r>
          </a:p>
        </p:txBody>
      </p:sp>
      <p:sp>
        <p:nvSpPr>
          <p:cNvPr id="4" name="二等辺三角形 3">
            <a:extLst>
              <a:ext uri="{FF2B5EF4-FFF2-40B4-BE49-F238E27FC236}">
                <a16:creationId xmlns:a16="http://schemas.microsoft.com/office/drawing/2014/main" id="{12183C23-6FD8-FC8E-B196-50FE679E2E9E}"/>
              </a:ext>
            </a:extLst>
          </p:cNvPr>
          <p:cNvSpPr/>
          <p:nvPr/>
        </p:nvSpPr>
        <p:spPr>
          <a:xfrm rot="10800000">
            <a:off x="2816724" y="4327297"/>
            <a:ext cx="3543300" cy="323850"/>
          </a:xfrm>
          <a:prstGeom prst="triangle">
            <a:avLst>
              <a:gd name="adj" fmla="val 505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88374" y="638694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2</a:t>
            </a:r>
            <a:r>
              <a:rPr lang="ja-JP" altLang="en-US" dirty="0" smtClean="0">
                <a:solidFill>
                  <a:srgbClr val="0000CC"/>
                </a:solidFill>
                <a:latin typeface="+mn-ea"/>
              </a:rPr>
              <a:t> 給水装置工事主任技術者</a:t>
            </a:r>
            <a:endParaRPr lang="ja-JP" altLang="en-US" dirty="0">
              <a:latin typeface="+mn-ea"/>
            </a:endParaRPr>
          </a:p>
        </p:txBody>
      </p:sp>
      <p:sp>
        <p:nvSpPr>
          <p:cNvPr id="2" name="スライド番号プレースホルダー 1"/>
          <p:cNvSpPr>
            <a:spLocks noGrp="1"/>
          </p:cNvSpPr>
          <p:nvPr>
            <p:ph type="sldNum" sz="quarter" idx="12"/>
          </p:nvPr>
        </p:nvSpPr>
        <p:spPr/>
        <p:txBody>
          <a:bodyPr/>
          <a:lstStyle/>
          <a:p>
            <a:pPr>
              <a:defRPr/>
            </a:pPr>
            <a:fld id="{DD71A4AD-4A4F-4E4E-BA32-1B0A3882C43B}" type="slidenum">
              <a:rPr lang="ja-JP" altLang="en-US" smtClean="0"/>
              <a:pPr>
                <a:defRPr/>
              </a:pPr>
              <a:t>6</a:t>
            </a:fld>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227FBCD-6408-9F5E-72BC-54B5F56B9CF1}"/>
              </a:ext>
            </a:extLst>
          </p:cNvPr>
          <p:cNvSpPr/>
          <p:nvPr/>
        </p:nvSpPr>
        <p:spPr>
          <a:xfrm>
            <a:off x="250826" y="917032"/>
            <a:ext cx="8634096" cy="379099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t"/>
          <a:lstStyle/>
          <a:p>
            <a:pPr eaLnBrk="1" fontAlgn="auto" hangingPunct="1">
              <a:spcBef>
                <a:spcPts val="0"/>
              </a:spcBef>
              <a:spcAft>
                <a:spcPts val="0"/>
              </a:spcAft>
              <a:defRPr/>
            </a:pPr>
            <a:r>
              <a:rPr lang="ja-JP" altLang="en-US" sz="2000" dirty="0">
                <a:solidFill>
                  <a:schemeClr val="tx1"/>
                </a:solidFill>
                <a:latin typeface="+mn-ea"/>
              </a:rPr>
              <a:t>＜</a:t>
            </a:r>
            <a:r>
              <a:rPr lang="ja-JP" altLang="en-US" sz="2000" b="1" dirty="0">
                <a:solidFill>
                  <a:srgbClr val="FF0000"/>
                </a:solidFill>
                <a:latin typeface="+mn-ea"/>
              </a:rPr>
              <a:t>変更</a:t>
            </a:r>
            <a:r>
              <a:rPr lang="ja-JP" altLang="en-US" sz="2000" dirty="0">
                <a:solidFill>
                  <a:schemeClr val="tx1"/>
                </a:solidFill>
                <a:latin typeface="+mn-ea"/>
              </a:rPr>
              <a:t>のあった日から</a:t>
            </a:r>
            <a:r>
              <a:rPr lang="ja-JP" altLang="en-US" sz="2000" b="1" dirty="0">
                <a:solidFill>
                  <a:srgbClr val="FF0000"/>
                </a:solidFill>
                <a:latin typeface="+mn-ea"/>
              </a:rPr>
              <a:t>３０日以内</a:t>
            </a:r>
            <a:r>
              <a:rPr lang="ja-JP" altLang="en-US" sz="2000" dirty="0">
                <a:solidFill>
                  <a:schemeClr val="tx1"/>
                </a:solidFill>
                <a:latin typeface="+mn-ea"/>
              </a:rPr>
              <a:t>に届出が必要＞</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a:defRPr/>
            </a:pPr>
            <a:r>
              <a:rPr lang="ja-JP" altLang="en-US" sz="2000" dirty="0" smtClean="0">
                <a:solidFill>
                  <a:schemeClr val="tx1"/>
                </a:solidFill>
                <a:latin typeface="+mn-ea"/>
              </a:rPr>
              <a:t>事業所</a:t>
            </a:r>
            <a:r>
              <a:rPr lang="ja-JP" altLang="en-US" sz="2000" dirty="0">
                <a:solidFill>
                  <a:schemeClr val="tx1"/>
                </a:solidFill>
                <a:latin typeface="+mn-ea"/>
              </a:rPr>
              <a:t>の名称及び所在地</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a:defRPr/>
            </a:pPr>
            <a:r>
              <a:rPr lang="ja-JP" altLang="en-US" sz="2000" dirty="0" smtClean="0">
                <a:solidFill>
                  <a:schemeClr val="tx1"/>
                </a:solidFill>
                <a:latin typeface="+mn-ea"/>
              </a:rPr>
              <a:t>氏名</a:t>
            </a:r>
            <a:r>
              <a:rPr lang="ja-JP" altLang="en-US" sz="2000" dirty="0">
                <a:solidFill>
                  <a:schemeClr val="tx1"/>
                </a:solidFill>
                <a:latin typeface="+mn-ea"/>
              </a:rPr>
              <a:t>又は名称及び住所</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a:defRPr/>
            </a:pPr>
            <a:r>
              <a:rPr lang="ja-JP" altLang="en-US" sz="2000" dirty="0" smtClean="0">
                <a:solidFill>
                  <a:schemeClr val="tx1"/>
                </a:solidFill>
                <a:latin typeface="+mn-ea"/>
              </a:rPr>
              <a:t>法人</a:t>
            </a:r>
            <a:r>
              <a:rPr lang="ja-JP" altLang="en-US" sz="2000" dirty="0">
                <a:solidFill>
                  <a:schemeClr val="tx1"/>
                </a:solidFill>
                <a:latin typeface="+mn-ea"/>
              </a:rPr>
              <a:t>にあっては、その代表者及び役員の氏名</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a:defRPr/>
            </a:pPr>
            <a:r>
              <a:rPr lang="ja-JP" altLang="en-US" sz="2000" dirty="0" smtClean="0">
                <a:solidFill>
                  <a:schemeClr val="tx1"/>
                </a:solidFill>
                <a:latin typeface="+mn-ea"/>
              </a:rPr>
              <a:t>給水</a:t>
            </a:r>
            <a:r>
              <a:rPr lang="ja-JP" altLang="en-US" sz="2000" dirty="0">
                <a:solidFill>
                  <a:schemeClr val="tx1"/>
                </a:solidFill>
                <a:latin typeface="+mn-ea"/>
              </a:rPr>
              <a:t>装置工事主任技術者の氏名又は免状の交付番号</a:t>
            </a:r>
            <a:endParaRPr lang="en-US" altLang="ja-JP" sz="2000" dirty="0">
              <a:solidFill>
                <a:schemeClr val="tx1"/>
              </a:solidFill>
              <a:latin typeface="+mn-ea"/>
            </a:endParaRPr>
          </a:p>
          <a:p>
            <a:pPr eaLnBrk="1" fontAlgn="auto" hangingPunct="1">
              <a:spcBef>
                <a:spcPts val="0"/>
              </a:spcBef>
              <a:spcAft>
                <a:spcPts val="0"/>
              </a:spcAft>
              <a:defRPr/>
            </a:pPr>
            <a:endParaRPr lang="en-US" altLang="ja-JP" sz="2000" dirty="0" smtClean="0">
              <a:solidFill>
                <a:schemeClr val="tx1"/>
              </a:solidFill>
              <a:latin typeface="+mn-ea"/>
            </a:endParaRPr>
          </a:p>
          <a:p>
            <a:pPr eaLnBrk="1" fontAlgn="auto" hangingPunct="1">
              <a:spcBef>
                <a:spcPts val="0"/>
              </a:spcBef>
              <a:spcAft>
                <a:spcPts val="0"/>
              </a:spcAft>
              <a:defRPr/>
            </a:pPr>
            <a:endParaRPr lang="en-US" altLang="ja-JP" sz="2000" dirty="0">
              <a:solidFill>
                <a:schemeClr val="tx1"/>
              </a:solidFill>
              <a:latin typeface="+mn-ea"/>
            </a:endParaRPr>
          </a:p>
          <a:p>
            <a:pPr eaLnBrk="1" fontAlgn="auto" hangingPunct="1">
              <a:spcBef>
                <a:spcPts val="0"/>
              </a:spcBef>
              <a:spcAft>
                <a:spcPts val="0"/>
              </a:spcAft>
              <a:defRPr/>
            </a:pPr>
            <a:r>
              <a:rPr lang="ja-JP" altLang="en-US" sz="2000" b="1" dirty="0">
                <a:solidFill>
                  <a:srgbClr val="FF0000"/>
                </a:solidFill>
                <a:latin typeface="+mn-ea"/>
              </a:rPr>
              <a:t>「指定給水装置工事事業者指定事項変更届出書」</a:t>
            </a:r>
            <a:r>
              <a:rPr lang="ja-JP" altLang="en-US" sz="2000" dirty="0">
                <a:solidFill>
                  <a:schemeClr val="tx1"/>
                </a:solidFill>
                <a:latin typeface="+mn-ea"/>
              </a:rPr>
              <a:t>と添付書類（次ページのとおり）を</a:t>
            </a:r>
            <a:r>
              <a:rPr lang="ja-JP" altLang="en-US" sz="2000" dirty="0" smtClean="0">
                <a:solidFill>
                  <a:schemeClr val="tx1"/>
                </a:solidFill>
                <a:latin typeface="+mn-ea"/>
              </a:rPr>
              <a:t>提出</a:t>
            </a:r>
            <a:endParaRPr lang="en-US" altLang="ja-JP" sz="2000" dirty="0" smtClean="0">
              <a:solidFill>
                <a:schemeClr val="tx1"/>
              </a:solidFill>
              <a:latin typeface="+mn-ea"/>
            </a:endParaRPr>
          </a:p>
          <a:p>
            <a:pPr eaLnBrk="1" fontAlgn="auto" hangingPunct="1">
              <a:spcBef>
                <a:spcPts val="0"/>
              </a:spcBef>
              <a:spcAft>
                <a:spcPts val="0"/>
              </a:spcAft>
              <a:defRPr/>
            </a:pPr>
            <a:endParaRPr lang="en-US" altLang="ja-JP" sz="2000" dirty="0" smtClean="0">
              <a:solidFill>
                <a:schemeClr val="tx1"/>
              </a:solidFill>
              <a:latin typeface="+mn-ea"/>
            </a:endParaRPr>
          </a:p>
          <a:p>
            <a:pPr>
              <a:defRPr/>
            </a:pPr>
            <a:r>
              <a:rPr lang="en-US" altLang="ja-JP" sz="2000" dirty="0">
                <a:latin typeface="+mn-ea"/>
              </a:rPr>
              <a:t>※</a:t>
            </a:r>
            <a:r>
              <a:rPr lang="ja-JP" altLang="en-US" sz="2000" dirty="0">
                <a:latin typeface="+mn-ea"/>
              </a:rPr>
              <a:t>変更の届出をしただけでは、変更後の「指定給水装置工事事業者証」は交付されないので、交付を希望する場合は、再交付の申請が必要。</a:t>
            </a:r>
          </a:p>
          <a:p>
            <a:pPr eaLnBrk="1" fontAlgn="auto" hangingPunct="1">
              <a:spcBef>
                <a:spcPts val="0"/>
              </a:spcBef>
              <a:spcAft>
                <a:spcPts val="0"/>
              </a:spcAft>
              <a:defRPr/>
            </a:pPr>
            <a:endParaRPr lang="en-US" altLang="ja-JP" sz="2400" dirty="0" smtClean="0">
              <a:solidFill>
                <a:schemeClr val="tx1"/>
              </a:solidFill>
              <a:latin typeface="+mn-ea"/>
            </a:endParaRPr>
          </a:p>
          <a:p>
            <a:pPr>
              <a:defRPr/>
            </a:pPr>
            <a:endParaRPr lang="en-US" altLang="ja-JP" sz="2400" dirty="0" smtClean="0">
              <a:latin typeface="+mn-ea"/>
            </a:endParaRPr>
          </a:p>
          <a:p>
            <a:pPr eaLnBrk="1" fontAlgn="auto" hangingPunct="1">
              <a:spcBef>
                <a:spcPts val="0"/>
              </a:spcBef>
              <a:spcAft>
                <a:spcPts val="0"/>
              </a:spcAft>
              <a:defRPr/>
            </a:pPr>
            <a:endParaRPr lang="ja-JP" altLang="en-US" sz="2400" dirty="0">
              <a:solidFill>
                <a:schemeClr val="tx1"/>
              </a:solidFill>
              <a:latin typeface="+mn-ea"/>
            </a:endParaRPr>
          </a:p>
        </p:txBody>
      </p:sp>
      <p:sp>
        <p:nvSpPr>
          <p:cNvPr id="40963" name="Rectangle 3">
            <a:extLst>
              <a:ext uri="{FF2B5EF4-FFF2-40B4-BE49-F238E27FC236}">
                <a16:creationId xmlns:a16="http://schemas.microsoft.com/office/drawing/2014/main" id="{8C4D130C-689A-AD6B-795C-7B0AB6A5B9D8}"/>
              </a:ext>
            </a:extLst>
          </p:cNvPr>
          <p:cNvSpPr txBox="1">
            <a:spLocks noChangeArrowheads="1"/>
          </p:cNvSpPr>
          <p:nvPr/>
        </p:nvSpPr>
        <p:spPr bwMode="auto">
          <a:xfrm>
            <a:off x="250825" y="200179"/>
            <a:ext cx="86423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指定事項の変更の届出について</a:t>
            </a:r>
          </a:p>
        </p:txBody>
      </p:sp>
      <p:sp>
        <p:nvSpPr>
          <p:cNvPr id="6" name="二等辺三角形 5">
            <a:extLst>
              <a:ext uri="{FF2B5EF4-FFF2-40B4-BE49-F238E27FC236}">
                <a16:creationId xmlns:a16="http://schemas.microsoft.com/office/drawing/2014/main" id="{4DC5082A-5A03-30AF-4960-87290457CE92}"/>
              </a:ext>
            </a:extLst>
          </p:cNvPr>
          <p:cNvSpPr/>
          <p:nvPr/>
        </p:nvSpPr>
        <p:spPr>
          <a:xfrm rot="10800000">
            <a:off x="3063360" y="2800484"/>
            <a:ext cx="3028950" cy="307404"/>
          </a:xfrm>
          <a:prstGeom prst="triangl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latin typeface="+mn-ea"/>
            </a:endParaRPr>
          </a:p>
        </p:txBody>
      </p:sp>
      <p:sp>
        <p:nvSpPr>
          <p:cNvPr id="9"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81681" y="638194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3</a:t>
            </a:r>
            <a:r>
              <a:rPr lang="ja-JP" altLang="en-US" dirty="0" smtClean="0">
                <a:solidFill>
                  <a:srgbClr val="0000CC"/>
                </a:solidFill>
                <a:latin typeface="+mn-ea"/>
              </a:rPr>
              <a:t>　各種届出事項</a:t>
            </a:r>
            <a:endParaRPr lang="ja-JP" altLang="en-US" dirty="0">
              <a:latin typeface="+mn-ea"/>
            </a:endParaRPr>
          </a:p>
        </p:txBody>
      </p:sp>
      <p:sp>
        <p:nvSpPr>
          <p:cNvPr id="3" name="スライド番号プレースホルダー 2"/>
          <p:cNvSpPr>
            <a:spLocks noGrp="1"/>
          </p:cNvSpPr>
          <p:nvPr>
            <p:ph type="sldNum" sz="quarter" idx="12"/>
          </p:nvPr>
        </p:nvSpPr>
        <p:spPr/>
        <p:txBody>
          <a:bodyPr/>
          <a:lstStyle/>
          <a:p>
            <a:pPr>
              <a:defRPr/>
            </a:pPr>
            <a:fld id="{DD71A4AD-4A4F-4E4E-BA32-1B0A3882C43B}" type="slidenum">
              <a:rPr lang="ja-JP" altLang="en-US" smtClean="0"/>
              <a:pPr>
                <a:defRPr/>
              </a:pPr>
              <a:t>7</a:t>
            </a:fld>
            <a:endParaRPr lang="ja-JP" altLang="en-US"/>
          </a:p>
        </p:txBody>
      </p:sp>
      <p:sp>
        <p:nvSpPr>
          <p:cNvPr id="10" name="テキスト ボックス 9">
            <a:extLst>
              <a:ext uri="{FF2B5EF4-FFF2-40B4-BE49-F238E27FC236}">
                <a16:creationId xmlns:a16="http://schemas.microsoft.com/office/drawing/2014/main" id="{5B008D9F-BA09-AF3D-4040-CC325B9D0634}"/>
              </a:ext>
            </a:extLst>
          </p:cNvPr>
          <p:cNvSpPr txBox="1"/>
          <p:nvPr/>
        </p:nvSpPr>
        <p:spPr>
          <a:xfrm>
            <a:off x="1252352" y="5554748"/>
            <a:ext cx="6650966" cy="707886"/>
          </a:xfrm>
          <a:prstGeom prst="rect">
            <a:avLst/>
          </a:prstGeom>
          <a:solidFill>
            <a:schemeClr val="accent5">
              <a:lumMod val="40000"/>
              <a:lumOff val="60000"/>
            </a:schemeClr>
          </a:solidFill>
        </p:spPr>
        <p:txBody>
          <a:bodyPr wrap="square" rtlCol="0">
            <a:spAutoFit/>
          </a:bodyPr>
          <a:lstStyle/>
          <a:p>
            <a:r>
              <a:rPr lang="ja-JP" altLang="en-US" sz="2000" dirty="0">
                <a:solidFill>
                  <a:srgbClr val="FF0000"/>
                </a:solidFill>
                <a:latin typeface="+mn-ea"/>
              </a:rPr>
              <a:t>各市町の水道事業者に</a:t>
            </a:r>
            <a:r>
              <a:rPr lang="ja-JP" altLang="en-US" sz="2000" dirty="0" smtClean="0">
                <a:solidFill>
                  <a:srgbClr val="FF0000"/>
                </a:solidFill>
                <a:latin typeface="+mn-ea"/>
              </a:rPr>
              <a:t>より異なります</a:t>
            </a:r>
            <a:r>
              <a:rPr lang="ja-JP" altLang="en-US" sz="2000" dirty="0">
                <a:solidFill>
                  <a:srgbClr val="FF0000"/>
                </a:solidFill>
                <a:latin typeface="+mn-ea"/>
              </a:rPr>
              <a:t>。</a:t>
            </a:r>
          </a:p>
          <a:p>
            <a:r>
              <a:rPr lang="ja-JP" altLang="en-US" sz="2000" dirty="0">
                <a:solidFill>
                  <a:srgbClr val="FF0000"/>
                </a:solidFill>
                <a:latin typeface="+mn-ea"/>
              </a:rPr>
              <a:t>水道事業者の指示に従ってください。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a:extLst>
              <a:ext uri="{FF2B5EF4-FFF2-40B4-BE49-F238E27FC236}">
                <a16:creationId xmlns:a16="http://schemas.microsoft.com/office/drawing/2014/main" id="{8C4D130C-689A-AD6B-795C-7B0AB6A5B9D8}"/>
              </a:ext>
            </a:extLst>
          </p:cNvPr>
          <p:cNvSpPr txBox="1">
            <a:spLocks noChangeArrowheads="1"/>
          </p:cNvSpPr>
          <p:nvPr/>
        </p:nvSpPr>
        <p:spPr bwMode="auto">
          <a:xfrm>
            <a:off x="250825" y="198301"/>
            <a:ext cx="86423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685800" indent="-22860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ts val="1000"/>
              </a:spcBef>
              <a:buFont typeface="Arial" panose="020B0604020202020204" pitchFamily="34" charset="0"/>
              <a:buNone/>
            </a:pPr>
            <a:r>
              <a:rPr lang="ja-JP" altLang="en-US" sz="3600" dirty="0">
                <a:latin typeface="+mn-ea"/>
                <a:ea typeface="+mn-ea"/>
              </a:rPr>
              <a:t>変更の届出に必要な添付書類</a:t>
            </a:r>
          </a:p>
        </p:txBody>
      </p:sp>
      <p:graphicFrame>
        <p:nvGraphicFramePr>
          <p:cNvPr id="2" name="表 3">
            <a:extLst>
              <a:ext uri="{FF2B5EF4-FFF2-40B4-BE49-F238E27FC236}">
                <a16:creationId xmlns:a16="http://schemas.microsoft.com/office/drawing/2014/main" id="{9C869F38-B33E-3AAF-850B-C03B9F71C940}"/>
              </a:ext>
            </a:extLst>
          </p:cNvPr>
          <p:cNvGraphicFramePr>
            <a:graphicFrameLocks noGrp="1"/>
          </p:cNvGraphicFramePr>
          <p:nvPr>
            <p:extLst>
              <p:ext uri="{D42A27DB-BD31-4B8C-83A1-F6EECF244321}">
                <p14:modId xmlns:p14="http://schemas.microsoft.com/office/powerpoint/2010/main" val="2760924683"/>
              </p:ext>
            </p:extLst>
          </p:nvPr>
        </p:nvGraphicFramePr>
        <p:xfrm>
          <a:off x="250825" y="920196"/>
          <a:ext cx="8642349" cy="4450080"/>
        </p:xfrm>
        <a:graphic>
          <a:graphicData uri="http://schemas.openxmlformats.org/drawingml/2006/table">
            <a:tbl>
              <a:tblPr firstRow="1" bandRow="1">
                <a:tableStyleId>{5C22544A-7EE6-4342-B048-85BDC9FD1C3A}</a:tableStyleId>
              </a:tblPr>
              <a:tblGrid>
                <a:gridCol w="1371313">
                  <a:extLst>
                    <a:ext uri="{9D8B030D-6E8A-4147-A177-3AD203B41FA5}">
                      <a16:colId xmlns:a16="http://schemas.microsoft.com/office/drawing/2014/main" val="381656669"/>
                    </a:ext>
                  </a:extLst>
                </a:gridCol>
                <a:gridCol w="511309">
                  <a:extLst>
                    <a:ext uri="{9D8B030D-6E8A-4147-A177-3AD203B41FA5}">
                      <a16:colId xmlns:a16="http://schemas.microsoft.com/office/drawing/2014/main" val="726178766"/>
                    </a:ext>
                  </a:extLst>
                </a:gridCol>
                <a:gridCol w="1062338">
                  <a:extLst>
                    <a:ext uri="{9D8B030D-6E8A-4147-A177-3AD203B41FA5}">
                      <a16:colId xmlns:a16="http://schemas.microsoft.com/office/drawing/2014/main" val="3177208982"/>
                    </a:ext>
                  </a:extLst>
                </a:gridCol>
                <a:gridCol w="1136859">
                  <a:extLst>
                    <a:ext uri="{9D8B030D-6E8A-4147-A177-3AD203B41FA5}">
                      <a16:colId xmlns:a16="http://schemas.microsoft.com/office/drawing/2014/main" val="1787668655"/>
                    </a:ext>
                  </a:extLst>
                </a:gridCol>
                <a:gridCol w="1102680">
                  <a:extLst>
                    <a:ext uri="{9D8B030D-6E8A-4147-A177-3AD203B41FA5}">
                      <a16:colId xmlns:a16="http://schemas.microsoft.com/office/drawing/2014/main" val="960438041"/>
                    </a:ext>
                  </a:extLst>
                </a:gridCol>
                <a:gridCol w="1062338">
                  <a:extLst>
                    <a:ext uri="{9D8B030D-6E8A-4147-A177-3AD203B41FA5}">
                      <a16:colId xmlns:a16="http://schemas.microsoft.com/office/drawing/2014/main" val="3661679434"/>
                    </a:ext>
                  </a:extLst>
                </a:gridCol>
                <a:gridCol w="2395512">
                  <a:extLst>
                    <a:ext uri="{9D8B030D-6E8A-4147-A177-3AD203B41FA5}">
                      <a16:colId xmlns:a16="http://schemas.microsoft.com/office/drawing/2014/main" val="4220092779"/>
                    </a:ext>
                  </a:extLst>
                </a:gridCol>
              </a:tblGrid>
              <a:tr h="793098">
                <a:tc gridSpan="2">
                  <a:txBody>
                    <a:bodyPr/>
                    <a:lstStyle/>
                    <a:p>
                      <a:pPr algn="ctr"/>
                      <a:r>
                        <a:rPr kumimoji="1" lang="ja-JP" altLang="en-US" sz="1400" dirty="0"/>
                        <a:t>変更事項</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dirty="0"/>
                    </a:p>
                  </a:txBody>
                  <a:tcPr/>
                </a:tc>
                <a:tc>
                  <a:txBody>
                    <a:bodyPr/>
                    <a:lstStyle/>
                    <a:p>
                      <a:pPr algn="ctr"/>
                      <a:r>
                        <a:rPr kumimoji="1" lang="ja-JP" altLang="en-US" sz="1400" dirty="0"/>
                        <a:t>定款（財団法人は寄付行為）の写し</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dirty="0"/>
                        <a:t>商号・法人登記の登記事項証明書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dirty="0"/>
                        <a:t>住民票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dirty="0"/>
                        <a:t>誓約書（水道法施行規則様式）</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dirty="0"/>
                        <a:t>その他</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283304792"/>
                  </a:ext>
                </a:extLst>
              </a:tr>
              <a:tr h="0">
                <a:tc rowSpan="2">
                  <a:txBody>
                    <a:bodyPr/>
                    <a:lstStyle/>
                    <a:p>
                      <a:pPr algn="ctr"/>
                      <a:r>
                        <a:rPr kumimoji="1" lang="ja-JP" altLang="en-US" sz="1400" dirty="0"/>
                        <a:t>氏名又は名称</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法人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endParaRPr kumimoji="1" lang="en-US" altLang="ja-JP"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6">
                  <a:txBody>
                    <a:bodyPr/>
                    <a:lstStyle/>
                    <a:p>
                      <a:pPr marL="285750" indent="-285750" algn="l">
                        <a:buFont typeface="Arial" panose="020B0604020202020204" pitchFamily="34" charset="0"/>
                        <a:buChar char="•"/>
                      </a:pPr>
                      <a:r>
                        <a:rPr kumimoji="1" lang="ja-JP" altLang="en-US" sz="1400" dirty="0" smtClean="0"/>
                        <a:t>登記</a:t>
                      </a:r>
                      <a:r>
                        <a:rPr kumimoji="1" lang="ja-JP" altLang="en-US" sz="1400" dirty="0"/>
                        <a:t>事項証明書及び</a:t>
                      </a:r>
                      <a:r>
                        <a:rPr kumimoji="1" lang="ja-JP" altLang="en-US" sz="1400" dirty="0" smtClean="0"/>
                        <a:t>住</a:t>
                      </a:r>
                      <a:r>
                        <a:rPr kumimoji="1" lang="en-US" altLang="ja-JP" sz="1400" dirty="0" smtClean="0"/>
                        <a:t>    </a:t>
                      </a:r>
                      <a:r>
                        <a:rPr kumimoji="1" lang="ja-JP" altLang="en-US" sz="1400" dirty="0"/>
                        <a:t>民票は、発行日から</a:t>
                      </a:r>
                      <a:r>
                        <a:rPr kumimoji="1" lang="ja-JP" altLang="en-US" sz="1400" dirty="0" smtClean="0"/>
                        <a:t>３</a:t>
                      </a:r>
                      <a:r>
                        <a:rPr kumimoji="1" lang="en-US" altLang="ja-JP" sz="1400" dirty="0" smtClean="0"/>
                        <a:t>    </a:t>
                      </a:r>
                      <a:r>
                        <a:rPr kumimoji="1" lang="ja-JP" altLang="en-US" sz="1400" dirty="0"/>
                        <a:t>か月以内のもの</a:t>
                      </a:r>
                      <a:endParaRPr kumimoji="1" lang="en-US" altLang="ja-JP" sz="1400" dirty="0"/>
                    </a:p>
                    <a:p>
                      <a:pPr marL="285750" indent="-285750" algn="l">
                        <a:buFont typeface="Arial" panose="020B0604020202020204" pitchFamily="34" charset="0"/>
                        <a:buChar char="•"/>
                      </a:pPr>
                      <a:r>
                        <a:rPr kumimoji="1" lang="ja-JP" altLang="en-US" sz="1400" dirty="0" smtClean="0"/>
                        <a:t>住民票</a:t>
                      </a:r>
                      <a:r>
                        <a:rPr kumimoji="1" lang="ja-JP" altLang="en-US" sz="1400" dirty="0"/>
                        <a:t>は、個人番号</a:t>
                      </a:r>
                      <a:r>
                        <a:rPr kumimoji="1" lang="ja-JP" altLang="en-US" sz="1400" dirty="0" smtClean="0"/>
                        <a:t>の記 </a:t>
                      </a:r>
                      <a:r>
                        <a:rPr kumimoji="1" lang="ja-JP" altLang="en-US" sz="1400" dirty="0"/>
                        <a:t>載のないもの</a:t>
                      </a:r>
                      <a:endParaRPr kumimoji="1" lang="en-US" altLang="ja-JP" sz="1400" dirty="0"/>
                    </a:p>
                    <a:p>
                      <a:pPr marL="285750" indent="-285750" algn="l">
                        <a:buFont typeface="Arial" panose="020B0604020202020204" pitchFamily="34" charset="0"/>
                        <a:buChar char="•"/>
                      </a:pPr>
                      <a:r>
                        <a:rPr kumimoji="1" lang="ja-JP" altLang="en-US" sz="1400" dirty="0" smtClean="0"/>
                        <a:t>定款</a:t>
                      </a:r>
                      <a:r>
                        <a:rPr kumimoji="1" lang="ja-JP" altLang="en-US" sz="1400" dirty="0"/>
                        <a:t>は、直近のもの</a:t>
                      </a:r>
                      <a:endParaRPr kumimoji="1" lang="en-US" altLang="ja-JP"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369854764"/>
                  </a:ext>
                </a:extLst>
              </a:tr>
              <a:tr h="0">
                <a:tc vMerge="1">
                  <a:txBody>
                    <a:bodyPr/>
                    <a:lstStyle/>
                    <a:p>
                      <a:endParaRPr kumimoji="1" lang="ja-JP" altLang="en-US" dirty="0"/>
                    </a:p>
                  </a:txBody>
                  <a:tcPr/>
                </a:tc>
                <a:tc>
                  <a:txBody>
                    <a:bodyPr/>
                    <a:lstStyle/>
                    <a:p>
                      <a:pPr algn="ctr"/>
                      <a:r>
                        <a:rPr kumimoji="1" lang="ja-JP" altLang="en-US" sz="1400" dirty="0"/>
                        <a:t>個人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dirty="0"/>
                    </a:p>
                  </a:txBody>
                  <a:tcPr marL="36000" marR="36000" anchor="ctr"/>
                </a:tc>
                <a:extLst>
                  <a:ext uri="{0D108BD9-81ED-4DB2-BD59-A6C34878D82A}">
                    <a16:rowId xmlns:a16="http://schemas.microsoft.com/office/drawing/2014/main" val="1191521677"/>
                  </a:ext>
                </a:extLst>
              </a:tr>
              <a:tr h="0">
                <a:tc rowSpan="2">
                  <a:txBody>
                    <a:bodyPr/>
                    <a:lstStyle/>
                    <a:p>
                      <a:pPr algn="ctr"/>
                      <a:r>
                        <a:rPr kumimoji="1" lang="ja-JP" altLang="en-US" sz="1400" dirty="0"/>
                        <a:t>住所</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n-lt"/>
                          <a:ea typeface="+mn-ea"/>
                          <a:cs typeface="+mn-cs"/>
                        </a:rPr>
                        <a:t>法人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algn="ctr"/>
                      <a:endParaRPr kumimoji="1" lang="ja-JP" altLang="en-US" dirty="0"/>
                    </a:p>
                  </a:txBody>
                  <a:tcPr marL="36000" marR="36000" anchor="ctr"/>
                </a:tc>
                <a:extLst>
                  <a:ext uri="{0D108BD9-81ED-4DB2-BD59-A6C34878D82A}">
                    <a16:rowId xmlns:a16="http://schemas.microsoft.com/office/drawing/2014/main" val="2376444758"/>
                  </a:ext>
                </a:extLst>
              </a:tr>
              <a:tr h="0">
                <a:tc vMerge="1">
                  <a:txBody>
                    <a:bodyPr/>
                    <a:lstStyle/>
                    <a:p>
                      <a:endParaRPr kumimoji="1" lang="ja-JP" altLang="en-US" dirty="0"/>
                    </a:p>
                  </a:txBody>
                  <a:tcPr/>
                </a:tc>
                <a:tc>
                  <a:txBody>
                    <a:bodyPr/>
                    <a:lstStyle/>
                    <a:p>
                      <a:pPr algn="ctr"/>
                      <a:r>
                        <a:rPr kumimoji="1" lang="ja-JP" altLang="en-US" sz="1400" dirty="0"/>
                        <a:t>個人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dirty="0"/>
                    </a:p>
                  </a:txBody>
                  <a:tcPr marL="36000" marR="36000" anchor="ctr"/>
                </a:tc>
                <a:extLst>
                  <a:ext uri="{0D108BD9-81ED-4DB2-BD59-A6C34878D82A}">
                    <a16:rowId xmlns:a16="http://schemas.microsoft.com/office/drawing/2014/main" val="3242291227"/>
                  </a:ext>
                </a:extLst>
              </a:tr>
              <a:tr h="0">
                <a:tc>
                  <a:txBody>
                    <a:bodyPr/>
                    <a:lstStyle/>
                    <a:p>
                      <a:pPr algn="ctr"/>
                      <a:r>
                        <a:rPr kumimoji="1" lang="ja-JP" altLang="en-US" sz="1400" dirty="0"/>
                        <a:t>代表者</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n-lt"/>
                          <a:ea typeface="+mn-ea"/>
                          <a:cs typeface="+mn-cs"/>
                        </a:rPr>
                        <a:t>法人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algn="ctr"/>
                      <a:endParaRPr kumimoji="1" lang="ja-JP" altLang="en-US" dirty="0"/>
                    </a:p>
                  </a:txBody>
                  <a:tcPr marL="36000" marR="36000" anchor="ctr"/>
                </a:tc>
                <a:extLst>
                  <a:ext uri="{0D108BD9-81ED-4DB2-BD59-A6C34878D82A}">
                    <a16:rowId xmlns:a16="http://schemas.microsoft.com/office/drawing/2014/main" val="3521776620"/>
                  </a:ext>
                </a:extLst>
              </a:tr>
              <a:tr h="0">
                <a:tc>
                  <a:txBody>
                    <a:bodyPr/>
                    <a:lstStyle/>
                    <a:p>
                      <a:pPr algn="ctr"/>
                      <a:r>
                        <a:rPr kumimoji="1" lang="ja-JP" altLang="en-US" sz="1400" dirty="0"/>
                        <a:t>役員</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法人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dirty="0"/>
                    </a:p>
                  </a:txBody>
                  <a:tcPr marL="36000" marR="36000" anchor="ctr"/>
                </a:tc>
                <a:extLst>
                  <a:ext uri="{0D108BD9-81ED-4DB2-BD59-A6C34878D82A}">
                    <a16:rowId xmlns:a16="http://schemas.microsoft.com/office/drawing/2014/main" val="3583176768"/>
                  </a:ext>
                </a:extLst>
              </a:tr>
              <a:tr h="0">
                <a:tc rowSpan="2">
                  <a:txBody>
                    <a:bodyPr/>
                    <a:lstStyle/>
                    <a:p>
                      <a:pPr algn="ctr"/>
                      <a:r>
                        <a:rPr kumimoji="1" lang="ja-JP" altLang="en-US" sz="1400" dirty="0"/>
                        <a:t>事業所の名称又は所在地</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n-lt"/>
                          <a:ea typeface="+mn-ea"/>
                          <a:cs typeface="+mn-cs"/>
                        </a:rPr>
                        <a:t>法人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algn="l"/>
                      <a:r>
                        <a:rPr kumimoji="1" lang="ja-JP" altLang="en-US" sz="1400" dirty="0"/>
                        <a:t>事業所の所在地が、登記事項証明書・住民票に記載のない場合は、賃貸借契約書又は公共料金支払証の写しを添付</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55484213"/>
                  </a:ext>
                </a:extLst>
              </a:tr>
              <a:tr h="0">
                <a:tc vMerge="1">
                  <a:txBody>
                    <a:bodyPr/>
                    <a:lstStyle/>
                    <a:p>
                      <a:endParaRPr kumimoji="1" lang="ja-JP" altLang="en-US" dirty="0"/>
                    </a:p>
                  </a:txBody>
                  <a:tcPr/>
                </a:tc>
                <a:tc>
                  <a:txBody>
                    <a:bodyPr/>
                    <a:lstStyle/>
                    <a:p>
                      <a:pPr algn="ctr"/>
                      <a:r>
                        <a:rPr kumimoji="1" lang="ja-JP" altLang="en-US" sz="1400" dirty="0"/>
                        <a:t>個人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dirty="0"/>
                    </a:p>
                  </a:txBody>
                  <a:tcPr marL="36000" marR="36000" anchor="ctr"/>
                </a:tc>
                <a:extLst>
                  <a:ext uri="{0D108BD9-81ED-4DB2-BD59-A6C34878D82A}">
                    <a16:rowId xmlns:a16="http://schemas.microsoft.com/office/drawing/2014/main" val="3781619352"/>
                  </a:ext>
                </a:extLst>
              </a:tr>
              <a:tr h="0">
                <a:tc rowSpan="2">
                  <a:txBody>
                    <a:bodyPr/>
                    <a:lstStyle/>
                    <a:p>
                      <a:pPr algn="ctr"/>
                      <a:r>
                        <a:rPr kumimoji="1" lang="ja-JP" altLang="en-US" sz="1400" dirty="0"/>
                        <a:t>主任技術者の氏名又は免状交付番号</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n-lt"/>
                          <a:ea typeface="+mn-ea"/>
                          <a:cs typeface="+mn-cs"/>
                        </a:rPr>
                        <a:t>法人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algn="l"/>
                      <a:r>
                        <a:rPr kumimoji="1" lang="ja-JP" altLang="en-US" sz="1400" dirty="0"/>
                        <a:t>給水装置工事主任技術者免状又は給水装置工事主任技術者証の写しを添付</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839463030"/>
                  </a:ext>
                </a:extLst>
              </a:tr>
              <a:tr h="0">
                <a:tc vMerge="1">
                  <a:txBody>
                    <a:bodyPr/>
                    <a:lstStyle/>
                    <a:p>
                      <a:endParaRPr kumimoji="1" lang="ja-JP" altLang="en-US" dirty="0"/>
                    </a:p>
                  </a:txBody>
                  <a:tcPr/>
                </a:tc>
                <a:tc>
                  <a:txBody>
                    <a:bodyPr/>
                    <a:lstStyle/>
                    <a:p>
                      <a:pPr algn="ctr"/>
                      <a:r>
                        <a:rPr kumimoji="1" lang="ja-JP" altLang="en-US" sz="1400" dirty="0"/>
                        <a:t>個人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400" dirty="0"/>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dirty="0"/>
                    </a:p>
                  </a:txBody>
                  <a:tcPr marL="36000" marR="36000" anchor="ctr"/>
                </a:tc>
                <a:extLst>
                  <a:ext uri="{0D108BD9-81ED-4DB2-BD59-A6C34878D82A}">
                    <a16:rowId xmlns:a16="http://schemas.microsoft.com/office/drawing/2014/main" val="689655769"/>
                  </a:ext>
                </a:extLst>
              </a:tr>
            </a:tbl>
          </a:graphicData>
        </a:graphic>
      </p:graphicFrame>
      <p:sp>
        <p:nvSpPr>
          <p:cNvPr id="7" name="スライド番号プレースホルダー 2">
            <a:extLst>
              <a:ext uri="{FF2B5EF4-FFF2-40B4-BE49-F238E27FC236}">
                <a16:creationId xmlns:a16="http://schemas.microsoft.com/office/drawing/2014/main" id="{D8789DCF-EE73-695E-0D71-6E67CAF2A9CC}"/>
              </a:ext>
            </a:extLst>
          </p:cNvPr>
          <p:cNvSpPr txBox="1">
            <a:spLocks/>
          </p:cNvSpPr>
          <p:nvPr/>
        </p:nvSpPr>
        <p:spPr>
          <a:xfrm>
            <a:off x="4581681" y="6381946"/>
            <a:ext cx="3333750" cy="250629"/>
          </a:xfrm>
          <a:prstGeom prst="rect">
            <a:avLst/>
          </a:prstGeom>
          <a:noFill/>
        </p:spPr>
        <p:txBody>
          <a:bodyPr vert="horz" lIns="91440" tIns="45720" rIns="91440" bIns="45720" rtlCol="0" anchor="ctr"/>
          <a:lstStyle>
            <a:defPPr>
              <a:defRPr lang="ja-JP"/>
            </a:defPPr>
            <a:lvl1pPr marL="0" algn="r" defTabSz="914400" rtl="0" eaLnBrk="1" latinLnBrk="0" hangingPunct="1">
              <a:defRPr kumimoji="1" sz="14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dirty="0" smtClean="0">
                <a:solidFill>
                  <a:srgbClr val="0000CC"/>
                </a:solidFill>
                <a:latin typeface="+mn-ea"/>
              </a:rPr>
              <a:t>3</a:t>
            </a:r>
            <a:r>
              <a:rPr lang="ja-JP" altLang="en-US" dirty="0" smtClean="0">
                <a:solidFill>
                  <a:srgbClr val="0000CC"/>
                </a:solidFill>
                <a:latin typeface="+mn-ea"/>
              </a:rPr>
              <a:t>　各種届出事項</a:t>
            </a:r>
            <a:endParaRPr lang="ja-JP" altLang="en-US" dirty="0">
              <a:latin typeface="+mn-ea"/>
            </a:endParaRPr>
          </a:p>
        </p:txBody>
      </p:sp>
      <p:sp>
        <p:nvSpPr>
          <p:cNvPr id="3" name="スライド番号プレースホルダー 2"/>
          <p:cNvSpPr>
            <a:spLocks noGrp="1"/>
          </p:cNvSpPr>
          <p:nvPr>
            <p:ph type="sldNum" sz="quarter" idx="12"/>
          </p:nvPr>
        </p:nvSpPr>
        <p:spPr/>
        <p:txBody>
          <a:bodyPr/>
          <a:lstStyle/>
          <a:p>
            <a:pPr>
              <a:defRPr/>
            </a:pPr>
            <a:fld id="{DD71A4AD-4A4F-4E4E-BA32-1B0A3882C43B}" type="slidenum">
              <a:rPr lang="ja-JP" altLang="en-US" smtClean="0"/>
              <a:pPr>
                <a:defRPr/>
              </a:pPr>
              <a:t>8</a:t>
            </a:fld>
            <a:endParaRPr lang="ja-JP" altLang="en-US"/>
          </a:p>
        </p:txBody>
      </p:sp>
      <p:sp>
        <p:nvSpPr>
          <p:cNvPr id="8" name="テキスト ボックス 7">
            <a:extLst>
              <a:ext uri="{FF2B5EF4-FFF2-40B4-BE49-F238E27FC236}">
                <a16:creationId xmlns:a16="http://schemas.microsoft.com/office/drawing/2014/main" id="{5B008D9F-BA09-AF3D-4040-CC325B9D0634}"/>
              </a:ext>
            </a:extLst>
          </p:cNvPr>
          <p:cNvSpPr txBox="1"/>
          <p:nvPr/>
        </p:nvSpPr>
        <p:spPr>
          <a:xfrm>
            <a:off x="1252352" y="5865298"/>
            <a:ext cx="6650966" cy="707886"/>
          </a:xfrm>
          <a:prstGeom prst="rect">
            <a:avLst/>
          </a:prstGeom>
          <a:solidFill>
            <a:schemeClr val="accent5">
              <a:lumMod val="40000"/>
              <a:lumOff val="60000"/>
            </a:schemeClr>
          </a:solidFill>
        </p:spPr>
        <p:txBody>
          <a:bodyPr wrap="square" rtlCol="0">
            <a:spAutoFit/>
          </a:bodyPr>
          <a:lstStyle/>
          <a:p>
            <a:r>
              <a:rPr lang="ja-JP" altLang="en-US" sz="2000" dirty="0">
                <a:solidFill>
                  <a:srgbClr val="FF0000"/>
                </a:solidFill>
                <a:latin typeface="+mn-ea"/>
              </a:rPr>
              <a:t>各市町の水道事業者に</a:t>
            </a:r>
            <a:r>
              <a:rPr lang="ja-JP" altLang="en-US" sz="2000" dirty="0" smtClean="0">
                <a:solidFill>
                  <a:srgbClr val="FF0000"/>
                </a:solidFill>
                <a:latin typeface="+mn-ea"/>
              </a:rPr>
              <a:t>より異なります</a:t>
            </a:r>
            <a:r>
              <a:rPr lang="ja-JP" altLang="en-US" sz="2000" dirty="0">
                <a:solidFill>
                  <a:srgbClr val="FF0000"/>
                </a:solidFill>
                <a:latin typeface="+mn-ea"/>
              </a:rPr>
              <a:t>。</a:t>
            </a:r>
          </a:p>
          <a:p>
            <a:r>
              <a:rPr lang="ja-JP" altLang="en-US" sz="2000" dirty="0">
                <a:solidFill>
                  <a:srgbClr val="FF0000"/>
                </a:solidFill>
                <a:latin typeface="+mn-ea"/>
              </a:rPr>
              <a:t>水道事業者の指示に従ってください。</a:t>
            </a:r>
          </a:p>
        </p:txBody>
      </p:sp>
    </p:spTree>
    <p:extLst>
      <p:ext uri="{BB962C8B-B14F-4D97-AF65-F5344CB8AC3E}">
        <p14:creationId xmlns:p14="http://schemas.microsoft.com/office/powerpoint/2010/main" val="269543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3678</Words>
  <Application>Microsoft Office PowerPoint</Application>
  <PresentationFormat>画面に合わせる (4:3)</PresentationFormat>
  <Paragraphs>355</Paragraphs>
  <Slides>26</Slides>
  <Notes>25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ＭＳ Ｐゴシック</vt:lpstr>
      <vt:lpstr>ＭＳ ゴシック</vt:lpstr>
      <vt:lpstr>ＭＳ 明朝</vt:lpstr>
      <vt:lpstr>游ゴシック</vt:lpstr>
      <vt:lpstr>游ゴシック Light</vt:lpstr>
      <vt:lpstr>Arial</vt:lpstr>
      <vt:lpstr>Calibri</vt:lpstr>
      <vt:lpstr>Office テーマ</vt:lpstr>
      <vt:lpstr>指定給水装置工事事業者制度 と各種届出事項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 給水装置に関連した 水道法関連規程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指定給水装置工事事業者制度 と各種届出事項</dc:title>
  <cp:lastModifiedBy>鈴木　秀亮</cp:lastModifiedBy>
  <cp:revision>2</cp:revision>
  <cp:lastPrinted>2022-11-29T02:45:27Z</cp:lastPrinted>
  <dcterms:modified xsi:type="dcterms:W3CDTF">2022-11-29T02:47:31Z</dcterms:modified>
</cp:coreProperties>
</file>